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2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744" r:id="rId2"/>
    <p:sldId id="779" r:id="rId3"/>
    <p:sldId id="742" r:id="rId4"/>
    <p:sldId id="781" r:id="rId5"/>
    <p:sldId id="782" r:id="rId6"/>
    <p:sldId id="783" r:id="rId7"/>
    <p:sldId id="823" r:id="rId8"/>
    <p:sldId id="746" r:id="rId9"/>
    <p:sldId id="785" r:id="rId10"/>
    <p:sldId id="787" r:id="rId11"/>
    <p:sldId id="786" r:id="rId12"/>
    <p:sldId id="788" r:id="rId13"/>
    <p:sldId id="820" r:id="rId14"/>
    <p:sldId id="789" r:id="rId15"/>
    <p:sldId id="790" r:id="rId16"/>
    <p:sldId id="791" r:id="rId17"/>
    <p:sldId id="793" r:id="rId18"/>
    <p:sldId id="792" r:id="rId19"/>
    <p:sldId id="821" r:id="rId20"/>
    <p:sldId id="794" r:id="rId21"/>
    <p:sldId id="795" r:id="rId22"/>
    <p:sldId id="796" r:id="rId23"/>
    <p:sldId id="797" r:id="rId24"/>
    <p:sldId id="798" r:id="rId25"/>
    <p:sldId id="799" r:id="rId26"/>
    <p:sldId id="800" r:id="rId27"/>
    <p:sldId id="801" r:id="rId28"/>
    <p:sldId id="802" r:id="rId29"/>
    <p:sldId id="803" r:id="rId30"/>
    <p:sldId id="804" r:id="rId31"/>
    <p:sldId id="822" r:id="rId32"/>
    <p:sldId id="805" r:id="rId33"/>
    <p:sldId id="806" r:id="rId34"/>
    <p:sldId id="808" r:id="rId35"/>
    <p:sldId id="807" r:id="rId36"/>
    <p:sldId id="809" r:id="rId37"/>
    <p:sldId id="810" r:id="rId38"/>
    <p:sldId id="811" r:id="rId39"/>
    <p:sldId id="812" r:id="rId40"/>
    <p:sldId id="813" r:id="rId41"/>
    <p:sldId id="814" r:id="rId42"/>
    <p:sldId id="815" r:id="rId43"/>
    <p:sldId id="816" r:id="rId44"/>
    <p:sldId id="825" r:id="rId45"/>
    <p:sldId id="817" r:id="rId46"/>
    <p:sldId id="826" r:id="rId47"/>
    <p:sldId id="827" r:id="rId48"/>
    <p:sldId id="828" r:id="rId49"/>
    <p:sldId id="829" r:id="rId50"/>
    <p:sldId id="830" r:id="rId51"/>
    <p:sldId id="831" r:id="rId52"/>
    <p:sldId id="818" r:id="rId53"/>
    <p:sldId id="832" r:id="rId54"/>
    <p:sldId id="819" r:id="rId55"/>
    <p:sldId id="824" r:id="rId56"/>
  </p:sldIdLst>
  <p:sldSz cx="9144000" cy="6858000" type="screen4x3"/>
  <p:notesSz cx="6858000" cy="9144000"/>
  <p:custDataLst>
    <p:tags r:id="rId59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0033CC"/>
    <a:srgbClr val="CC0000"/>
    <a:srgbClr val="B29BFB"/>
    <a:srgbClr val="CC3300"/>
    <a:srgbClr val="FF9900"/>
    <a:srgbClr val="FF9966"/>
    <a:srgbClr val="FF6600"/>
    <a:srgbClr val="FFFF00"/>
    <a:srgbClr val="00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0" autoAdjust="0"/>
    <p:restoredTop sz="88228" autoAdjust="0"/>
  </p:normalViewPr>
  <p:slideViewPr>
    <p:cSldViewPr showGuides="1">
      <p:cViewPr varScale="1">
        <p:scale>
          <a:sx n="96" d="100"/>
          <a:sy n="96" d="100"/>
        </p:scale>
        <p:origin x="930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/>
            </a:lvl1pPr>
          </a:lstStyle>
          <a:p>
            <a:pPr>
              <a:defRPr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第一章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AD419B9-3304-48FD-94A9-128E91BAF552}" type="slidenum"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dirty="0" err="1"/>
              <a:t>第一章</a:t>
            </a:r>
            <a:endParaRPr lang="en-US" altLang="zh-CN" dirty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 dirty="0"/>
              <a:t>单击此处编辑母版文本样式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33689FAF-3EDD-4ED4-900C-E47A10E7CFD8}" type="slidenum">
              <a:rPr lang="en-US" altLang="zh-CN" smtClean="0"/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Aft>
                <a:spcPct val="40000"/>
              </a:spcAft>
            </a:pPr>
            <a:r>
              <a:rPr lang="zh-CN" altLang="en-US" sz="1200" b="1" dirty="0">
                <a:ea typeface="华文细黑" panose="02010600040101010101" pitchFamily="2" charset="-122"/>
              </a:rPr>
              <a:t>塔径计算关键在</a:t>
            </a:r>
            <a:endParaRPr lang="en-US" altLang="zh-CN" sz="1200" b="1" dirty="0">
              <a:ea typeface="华文细黑" panose="02010600040101010101" pitchFamily="2" charset="-122"/>
            </a:endParaRPr>
          </a:p>
          <a:p>
            <a:pPr algn="just">
              <a:spcAft>
                <a:spcPct val="40000"/>
              </a:spcAft>
            </a:pPr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对于吸收、解吸及萃取等过程中的填料塔的设计，多采用传质单元数法；而对于精馏过程中的填料塔的设计，则习惯用等板高度法</a:t>
            </a:r>
            <a:r>
              <a:rPr lang="zh-CN" altLang="en-US" sz="1200" b="1" dirty="0">
                <a:ea typeface="华文细黑" panose="02010600040101010101" pitchFamily="2" charset="-122"/>
              </a:rPr>
              <a:t>于空塔泛点气速的求取。当缺乏实测数据时，泛点气速 </a:t>
            </a:r>
            <a:r>
              <a:rPr lang="en-US" altLang="zh-CN" sz="1200" b="1" i="1" dirty="0" err="1">
                <a:ea typeface="华文细黑" panose="02010600040101010101" pitchFamily="2" charset="-122"/>
              </a:rPr>
              <a:t>u</a:t>
            </a:r>
            <a:r>
              <a:rPr lang="en-US" altLang="zh-CN" sz="1200" b="1" i="1" baseline="-30000" dirty="0" err="1">
                <a:ea typeface="华文细黑" panose="02010600040101010101" pitchFamily="2" charset="-122"/>
              </a:rPr>
              <a:t>f</a:t>
            </a:r>
            <a:r>
              <a:rPr lang="en-US" altLang="zh-CN" sz="1200" b="1" i="1" baseline="-30000" dirty="0">
                <a:ea typeface="华文细黑" panose="02010600040101010101" pitchFamily="2" charset="-122"/>
              </a:rPr>
              <a:t> </a:t>
            </a:r>
            <a:r>
              <a:rPr lang="zh-CN" altLang="en-US" sz="1200" b="1" dirty="0">
                <a:ea typeface="华文细黑" panose="02010600040101010101" pitchFamily="2" charset="-122"/>
              </a:rPr>
              <a:t>可用埃克特(</a:t>
            </a:r>
            <a:r>
              <a:rPr lang="en-US" altLang="zh-CN" sz="1200" b="1" dirty="0">
                <a:ea typeface="华文细黑" panose="02010600040101010101" pitchFamily="2" charset="-122"/>
              </a:rPr>
              <a:t>Eckert)</a:t>
            </a:r>
            <a:r>
              <a:rPr lang="zh-CN" altLang="en-US" sz="1200" b="1" dirty="0">
                <a:ea typeface="华文细黑" panose="02010600040101010101" pitchFamily="2" charset="-122"/>
              </a:rPr>
              <a:t>压降关联图估算。一般填料塔的操作气速大致在 0.2~1.0 </a:t>
            </a:r>
            <a:r>
              <a:rPr lang="en-US" altLang="zh-CN" sz="1200" b="1" dirty="0">
                <a:ea typeface="华文细黑" panose="02010600040101010101" pitchFamily="2" charset="-122"/>
              </a:rPr>
              <a:t>m/s。</a:t>
            </a:r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第一章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689FAF-3EDD-4ED4-900C-E47A10E7CFD8}" type="slidenum">
              <a:rPr lang="en-US" altLang="zh-CN" smtClean="0"/>
              <a:t>28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64189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化工设备图是化工设备制造、安装、使用、维修的重要技术文件，也是进行技术交流、设备改造的工具。 </a:t>
            </a:r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第一章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689FAF-3EDD-4ED4-900C-E47A10E7CFD8}" type="slidenum">
              <a:rPr lang="en-US" altLang="zh-CN" smtClean="0"/>
              <a:t>37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11980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283075" y="333375"/>
            <a:ext cx="4392613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华东理工大学</a:t>
            </a:r>
          </a:p>
          <a:p>
            <a:pPr algn="r" eaLnBrk="1" hangingPunct="1">
              <a:spcBef>
                <a:spcPct val="50000"/>
              </a:spcBef>
              <a:defRPr/>
            </a:pPr>
            <a:r>
              <a:rPr lang="en-US" altLang="zh-CN" sz="1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East China University of Science And Technology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08175" y="1916113"/>
            <a:ext cx="6840538" cy="1684337"/>
          </a:xfrm>
        </p:spPr>
        <p:txBody>
          <a:bodyPr/>
          <a:lstStyle>
            <a:lvl1pPr>
              <a:defRPr>
                <a:solidFill>
                  <a:srgbClr val="CC0000"/>
                </a:solidFill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16238" y="4652963"/>
            <a:ext cx="5616575" cy="6477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800"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3888" y="274638"/>
            <a:ext cx="1712912" cy="6034087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35150" y="274638"/>
            <a:ext cx="4986338" cy="6034087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 userDrawn="1"/>
        </p:nvSpPr>
        <p:spPr bwMode="auto">
          <a:xfrm>
            <a:off x="7092280" y="98891"/>
            <a:ext cx="1296144" cy="707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5000"/>
              </a:lnSpc>
              <a:defRPr/>
            </a:pPr>
            <a:r>
              <a:rPr lang="zh-CN" altLang="en-US" sz="1100" dirty="0">
                <a:solidFill>
                  <a:schemeClr val="bg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顾雄毅；李瑞江</a:t>
            </a:r>
            <a:endParaRPr lang="en-US" altLang="zh-CN" sz="1100" dirty="0">
              <a:solidFill>
                <a:schemeClr val="bg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defRPr/>
            </a:pPr>
            <a:r>
              <a:rPr lang="zh-CN" altLang="en-US" sz="1100" dirty="0">
                <a:solidFill>
                  <a:schemeClr val="bg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袁佩青；沈荣春</a:t>
            </a:r>
            <a:endParaRPr lang="en-US" altLang="zh-CN" sz="1100" dirty="0">
              <a:solidFill>
                <a:schemeClr val="bg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defRPr/>
            </a:pPr>
            <a:r>
              <a:rPr lang="zh-CN" altLang="en-US" sz="1100" dirty="0">
                <a:solidFill>
                  <a:schemeClr val="bg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杨座国；张文里</a:t>
            </a: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0" y="908720"/>
            <a:ext cx="9144000" cy="0"/>
          </a:xfrm>
          <a:prstGeom prst="line">
            <a:avLst/>
          </a:prstGeom>
          <a:ln w="28575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0" y="980728"/>
            <a:ext cx="9144000" cy="0"/>
          </a:xfrm>
          <a:prstGeom prst="line">
            <a:avLst/>
          </a:prstGeom>
          <a:ln w="127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963" y="21269"/>
            <a:ext cx="864096" cy="863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35150" y="1600200"/>
            <a:ext cx="3349625" cy="4708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175" y="1600200"/>
            <a:ext cx="3349625" cy="4708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zh-CN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35150" y="274638"/>
            <a:ext cx="68516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35150" y="1600200"/>
            <a:ext cx="6851650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panose="020B0604020202020204" pitchFamily="34" charset="0"/>
          <a:ea typeface="黑体" panose="0201060906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panose="020B0604020202020204" pitchFamily="34" charset="0"/>
          <a:ea typeface="黑体" panose="0201060906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panose="020B0604020202020204" pitchFamily="34" charset="0"/>
          <a:ea typeface="黑体" panose="0201060906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3200" b="1">
          <a:solidFill>
            <a:srgbClr val="003366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3200" b="1">
          <a:solidFill>
            <a:srgbClr val="003366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3200" b="1">
          <a:solidFill>
            <a:srgbClr val="003366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3200" b="1">
          <a:solidFill>
            <a:srgbClr val="003366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3200" b="1">
          <a:solidFill>
            <a:srgbClr val="003366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3200" b="1">
          <a:solidFill>
            <a:srgbClr val="003366"/>
          </a:solidFill>
          <a:latin typeface="+mn-lt"/>
          <a:ea typeface="楷体_GB2312" pitchFamily="49" charset="-122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3200" b="1">
          <a:solidFill>
            <a:srgbClr val="003366"/>
          </a:solidFill>
          <a:latin typeface="+mn-lt"/>
          <a:ea typeface="楷体_GB2312" pitchFamily="49" charset="-122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3200" b="1">
          <a:solidFill>
            <a:srgbClr val="003366"/>
          </a:solidFill>
          <a:latin typeface="+mn-lt"/>
          <a:ea typeface="楷体_GB2312" pitchFamily="49" charset="-122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3200" b="1">
          <a:solidFill>
            <a:srgbClr val="003366"/>
          </a:solidFill>
          <a:latin typeface="+mn-lt"/>
          <a:ea typeface="楷体_GB2312" pitchFamily="49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4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5" Type="http://schemas.openxmlformats.org/officeDocument/2006/relationships/image" Target="../media/image20.jpeg"/><Relationship Id="rId4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image" Target="../media/image20.jpeg"/><Relationship Id="rId4" Type="http://schemas.openxmlformats.org/officeDocument/2006/relationships/image" Target="../media/image2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23.png"/><Relationship Id="rId5" Type="http://schemas.openxmlformats.org/officeDocument/2006/relationships/image" Target="../media/image22.gif"/><Relationship Id="rId4" Type="http://schemas.openxmlformats.org/officeDocument/2006/relationships/notesSlide" Target="../notesSlides/notesSlide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4" Type="http://schemas.openxmlformats.org/officeDocument/2006/relationships/image" Target="../media/image2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4" Type="http://schemas.openxmlformats.org/officeDocument/2006/relationships/image" Target="../media/image2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4" Type="http://schemas.openxmlformats.org/officeDocument/2006/relationships/image" Target="../media/image26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4" Type="http://schemas.openxmlformats.org/officeDocument/2006/relationships/image" Target="../media/image26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4" Type="http://schemas.openxmlformats.org/officeDocument/2006/relationships/image" Target="../media/image26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4" Type="http://schemas.openxmlformats.org/officeDocument/2006/relationships/image" Target="../media/image28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4" Type="http://schemas.openxmlformats.org/officeDocument/2006/relationships/notesSlide" Target="../notesSlides/notesSlide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0.xml"/><Relationship Id="rId1" Type="http://schemas.openxmlformats.org/officeDocument/2006/relationships/tags" Target="../tags/tag7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tags" Target="../tags/tag8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6.xml"/><Relationship Id="rId1" Type="http://schemas.openxmlformats.org/officeDocument/2006/relationships/tags" Target="../tags/tag8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8.xml"/><Relationship Id="rId1" Type="http://schemas.openxmlformats.org/officeDocument/2006/relationships/tags" Target="../tags/tag8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2.xml"/><Relationship Id="rId1" Type="http://schemas.openxmlformats.org/officeDocument/2006/relationships/tags" Target="../tags/tag9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4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4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6.xml"/><Relationship Id="rId1" Type="http://schemas.openxmlformats.org/officeDocument/2006/relationships/tags" Target="../tags/tag10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7.png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0.xml"/><Relationship Id="rId1" Type="http://schemas.openxmlformats.org/officeDocument/2006/relationships/tags" Target="../tags/tag10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2.xml"/><Relationship Id="rId1" Type="http://schemas.openxmlformats.org/officeDocument/2006/relationships/tags" Target="../tags/tag1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10.gif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58064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</a:t>
            </a:r>
            <a:r>
              <a:rPr lang="en-US" altLang="zh-CN" sz="3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</a:t>
            </a:r>
            <a:r>
              <a:rPr lang="zh-CN" altLang="en-US" sz="3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章  化工设备设计</a:t>
            </a:r>
          </a:p>
        </p:txBody>
      </p:sp>
      <p:sp>
        <p:nvSpPr>
          <p:cNvPr id="4099" name="Rectangle 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619672" y="2384884"/>
            <a:ext cx="6408712" cy="2088232"/>
          </a:xfrm>
        </p:spPr>
        <p:txBody>
          <a:bodyPr vert="horz" wrap="square" lIns="68580" tIns="34290" rIns="68580" bIns="34290" anchor="t" anchorCtr="0">
            <a:noAutofit/>
          </a:bodyPr>
          <a:lstStyle/>
          <a:p>
            <a:pPr algn="l" eaLnBrk="1" latinLnBrk="0" hangingPunct="1">
              <a:lnSpc>
                <a:spcPct val="125000"/>
              </a:lnSpc>
              <a:spcBef>
                <a:spcPts val="0"/>
              </a:spcBef>
              <a:buNone/>
            </a:pPr>
            <a:r>
              <a:rPr lang="en-US" altLang="zh-CN" b="1" dirty="0">
                <a:solidFill>
                  <a:srgbClr val="000000"/>
                </a:solidFill>
                <a:cs typeface="微软雅黑" panose="020B0503020204020204" pitchFamily="34" charset="-122"/>
                <a:sym typeface="微软雅黑" panose="020B0503020204020204" pitchFamily="34" charset="-122"/>
              </a:rPr>
              <a:t>6.1  </a:t>
            </a:r>
            <a:r>
              <a:rPr lang="zh-CN" altLang="en-US" b="1" dirty="0">
                <a:solidFill>
                  <a:srgbClr val="000000"/>
                </a:solidFill>
                <a:cs typeface="微软雅黑" panose="020B0503020204020204" pitchFamily="34" charset="-122"/>
                <a:sym typeface="微软雅黑" panose="020B0503020204020204" pitchFamily="34" charset="-122"/>
              </a:rPr>
              <a:t>概述</a:t>
            </a:r>
          </a:p>
          <a:p>
            <a:pPr algn="l" eaLnBrk="1" latinLnBrk="0" hangingPunct="1">
              <a:lnSpc>
                <a:spcPct val="125000"/>
              </a:lnSpc>
              <a:spcBef>
                <a:spcPts val="0"/>
              </a:spcBef>
              <a:buNone/>
            </a:pPr>
            <a:r>
              <a:rPr lang="en-US" altLang="zh-CN" b="1" dirty="0">
                <a:solidFill>
                  <a:srgbClr val="000000"/>
                </a:solidFill>
                <a:cs typeface="微软雅黑" panose="020B0503020204020204" pitchFamily="34" charset="-122"/>
                <a:sym typeface="微软雅黑" panose="020B0503020204020204" pitchFamily="34" charset="-122"/>
              </a:rPr>
              <a:t>6.2  </a:t>
            </a:r>
            <a:r>
              <a:rPr lang="zh-CN" altLang="en-US" b="1" dirty="0">
                <a:solidFill>
                  <a:srgbClr val="000000"/>
                </a:solidFill>
                <a:cs typeface="微软雅黑" panose="020B0503020204020204" pitchFamily="34" charset="-122"/>
                <a:sym typeface="微软雅黑" panose="020B0503020204020204" pitchFamily="34" charset="-122"/>
              </a:rPr>
              <a:t>化工设备选用和设计方法</a:t>
            </a:r>
          </a:p>
          <a:p>
            <a:pPr algn="l" eaLnBrk="1" latinLnBrk="0" hangingPunct="1">
              <a:lnSpc>
                <a:spcPct val="125000"/>
              </a:lnSpc>
              <a:spcBef>
                <a:spcPts val="0"/>
              </a:spcBef>
              <a:buNone/>
            </a:pPr>
            <a:r>
              <a:rPr lang="en-US" altLang="zh-CN" b="1" dirty="0">
                <a:solidFill>
                  <a:srgbClr val="000000"/>
                </a:solidFill>
                <a:cs typeface="微软雅黑" panose="020B0503020204020204" pitchFamily="34" charset="-122"/>
                <a:sym typeface="微软雅黑" panose="020B0503020204020204" pitchFamily="34" charset="-122"/>
              </a:rPr>
              <a:t>6.3  </a:t>
            </a:r>
            <a:r>
              <a:rPr lang="zh-CN" altLang="en-US" b="1" dirty="0">
                <a:solidFill>
                  <a:srgbClr val="000000"/>
                </a:solidFill>
                <a:cs typeface="微软雅黑" panose="020B0503020204020204" pitchFamily="34" charset="-122"/>
                <a:sym typeface="微软雅黑" panose="020B0503020204020204" pitchFamily="34" charset="-122"/>
              </a:rPr>
              <a:t>化工设备图（条件图）</a:t>
            </a:r>
          </a:p>
          <a:p>
            <a:pPr algn="l" eaLnBrk="1" latinLnBrk="0" hangingPunct="1">
              <a:lnSpc>
                <a:spcPct val="125000"/>
              </a:lnSpc>
              <a:spcBef>
                <a:spcPts val="0"/>
              </a:spcBef>
              <a:buNone/>
            </a:pPr>
            <a:endParaRPr lang="zh-CN" altLang="en-US" sz="2800" b="1" dirty="0">
              <a:solidFill>
                <a:srgbClr val="000000"/>
              </a:solidFill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4211350-3BA7-4B38-B4C8-F967C3B9240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16632"/>
            <a:ext cx="9144000" cy="64516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6.2  </a:t>
            </a: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典型化工设备选用和设计方法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4D40A56E-8E3E-4564-80E7-12F0EC6A358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980728"/>
            <a:ext cx="9036496" cy="5820952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457200" indent="-4572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泵的选用与设计方法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14350" indent="-514350" algn="just" eaLnBrk="1" hangingPunct="1">
              <a:lnSpc>
                <a:spcPct val="125000"/>
              </a:lnSpc>
              <a:spcBef>
                <a:spcPts val="0"/>
              </a:spcBef>
              <a:buFont typeface="+mj-lt"/>
              <a:buAutoNum type="arabicPeriod" startAt="3"/>
              <a:defRPr/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选择泵型及泵的具体型号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25000"/>
              </a:lnSpc>
              <a:spcBef>
                <a:spcPts val="0"/>
              </a:spcBef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根据流量、扬程，按泵型的确定原则和泵的工作范围初步确定泵的类型。根据介质特性（腐蚀性）选择泵的材质。 </a:t>
            </a:r>
          </a:p>
          <a:p>
            <a:pPr algn="just" eaLnBrk="1" hangingPunct="1">
              <a:lnSpc>
                <a:spcPct val="125000"/>
              </a:lnSpc>
              <a:spcBef>
                <a:spcPts val="0"/>
              </a:spcBef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从工艺角度选择泵类型：</a:t>
            </a:r>
          </a:p>
          <a:p>
            <a:pPr marL="342900" indent="-3429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流量大扬程小可选单级离心泵；流量小扬程高选往复泵或多级离心泵；</a:t>
            </a:r>
          </a:p>
          <a:p>
            <a:pPr marL="342900" indent="-3429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输送腐蚀介质，选耐腐蚀泵；</a:t>
            </a:r>
          </a:p>
          <a:p>
            <a:pPr marL="342900" indent="-3429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输送昂贵液体、剧毒或放射性液体应用完全不泄漏无轴封的屏蔽泵；</a:t>
            </a:r>
          </a:p>
          <a:p>
            <a:pPr marL="342900" indent="-3429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要求精确进料时，选用计量泵或柱塞泵。</a:t>
            </a:r>
          </a:p>
          <a:p>
            <a:pPr marL="342900" indent="-3429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输送高温介质时可考虑选用热油泵。 </a:t>
            </a:r>
          </a:p>
          <a:p>
            <a:pPr marL="342900" indent="-3429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输送高粘度的流体，考虑选用螺杆泵。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25000"/>
              </a:lnSpc>
              <a:spcBef>
                <a:spcPts val="0"/>
              </a:spcBef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从有关泵制造厂提供的样本和技术资料选择泵的具体型号，列出所选型号泵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以清水为基准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的性能参数。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9591BF-737B-4D90-8CBC-CDBDB8EE07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42" r="14085"/>
          <a:stretch/>
        </p:blipFill>
        <p:spPr>
          <a:xfrm>
            <a:off x="7955868" y="1052736"/>
            <a:ext cx="1080628" cy="93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034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A8D6026-E4CF-4989-80B7-10CB326A770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16632"/>
            <a:ext cx="9144000" cy="64516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6.2  </a:t>
            </a: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典型化工设备选用和设计方法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200EA1E-0891-4B8E-8D06-0A8D911B076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980728"/>
            <a:ext cx="9036496" cy="5583131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457200" indent="-4572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泵的选用与设计方法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14350" marR="0" indent="-514350" algn="just" defTabSz="914400" eaLnBrk="1" latinLnBrk="0" hangingPunct="1">
              <a:lnSpc>
                <a:spcPct val="125000"/>
              </a:lnSpc>
              <a:spcBef>
                <a:spcPts val="0"/>
              </a:spcBef>
              <a:buClrTx/>
              <a:buSzTx/>
              <a:buFont typeface="+mj-lt"/>
              <a:buAutoNum type="arabicPeriod" startAt="4"/>
              <a:defRPr/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核算泵的性能</a:t>
            </a:r>
          </a:p>
          <a:p>
            <a:pPr marL="0" marR="0" indent="457200" algn="just" defTabSz="914400" eaLnBrk="1" latinLnBrk="0" hangingPunct="1">
              <a:lnSpc>
                <a:spcPct val="125000"/>
              </a:lnSpc>
              <a:spcBef>
                <a:spcPts val="0"/>
              </a:spcBef>
              <a:buClrTx/>
              <a:buSzTx/>
              <a:buFont typeface="Wingdings" panose="05000000000000000000" charset="0"/>
              <a:buNone/>
              <a:defRPr/>
            </a:pPr>
            <a:r>
              <a:rPr lang="zh-CN" altLang="en-US" sz="2800" b="1" kern="1200" cap="none" spc="0" normalizeH="0" baseline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若输送液体的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物理性质与水有较大差异，则应对泵的扬程、流量进行核算。并与工艺要求进行对比</a:t>
            </a:r>
            <a:r>
              <a:rPr lang="zh-CN" altLang="en-US" sz="2800" b="1" kern="1200" cap="none" spc="0" normalizeH="0" baseline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，确定所选泵是否可用。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25000"/>
              </a:lnSpc>
              <a:spcBef>
                <a:spcPts val="0"/>
              </a:spcBef>
              <a:defRPr/>
            </a:pPr>
            <a:r>
              <a:rPr lang="en-US" altLang="zh-CN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5. 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核算泵的性能</a:t>
            </a:r>
          </a:p>
          <a:p>
            <a:pPr marL="457200" indent="-457200" algn="just" latinLnBrk="0">
              <a:lnSpc>
                <a:spcPct val="125000"/>
              </a:lnSpc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确定泵的型号后，计算泵的允许吸上高度，核对泵的安装高度；</a:t>
            </a:r>
          </a:p>
          <a:p>
            <a:pPr marL="457200" indent="-457200" algn="just" latinLnBrk="0">
              <a:lnSpc>
                <a:spcPct val="125000"/>
              </a:lnSpc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泵的安装高度必须低于泵的允许吸上高度；</a:t>
            </a:r>
          </a:p>
          <a:p>
            <a:pPr marL="457200" indent="-457200" algn="just" latinLnBrk="0">
              <a:lnSpc>
                <a:spcPct val="125000"/>
              </a:lnSpc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安装高度应比计算允许吸上高度低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0.5~1 m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91BF2F-D3DA-4B20-8353-45A633A03B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42" r="14085"/>
          <a:stretch/>
        </p:blipFill>
        <p:spPr>
          <a:xfrm>
            <a:off x="7955868" y="1052736"/>
            <a:ext cx="1080628" cy="93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35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5B5BF98-2661-402A-9014-23ADA8045EF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16632"/>
            <a:ext cx="9144000" cy="64516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6.2  </a:t>
            </a: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典型化工设备选用和设计方法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85AAEC0-F60B-4B04-9107-CB245A50761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980728"/>
            <a:ext cx="9036496" cy="4967578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457200" indent="-4572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泵的选用与设计方法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14350" marR="0" indent="-514350" algn="just" defTabSz="914400" eaLnBrk="1" latinLnBrk="0" hangingPunct="1">
              <a:lnSpc>
                <a:spcPct val="125000"/>
              </a:lnSpc>
              <a:spcBef>
                <a:spcPts val="0"/>
              </a:spcBef>
              <a:buClrTx/>
              <a:buSzTx/>
              <a:buFont typeface="+mj-lt"/>
              <a:buAutoNum type="arabicPeriod" startAt="6"/>
              <a:defRPr/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计算泵的轴功率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14350" marR="0" indent="-514350" algn="just" defTabSz="914400" eaLnBrk="1" latinLnBrk="0" hangingPunct="1">
              <a:lnSpc>
                <a:spcPct val="125000"/>
              </a:lnSpc>
              <a:spcBef>
                <a:spcPts val="0"/>
              </a:spcBef>
              <a:buClrTx/>
              <a:buSzTx/>
              <a:buFont typeface="+mj-lt"/>
              <a:buAutoNum type="arabicPeriod" startAt="6"/>
              <a:defRPr/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选定泵的材料和轴封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14350" marR="0" indent="-514350" algn="just" defTabSz="914400" eaLnBrk="1" latinLnBrk="0" hangingPunct="1">
              <a:lnSpc>
                <a:spcPct val="125000"/>
              </a:lnSpc>
              <a:spcBef>
                <a:spcPts val="0"/>
              </a:spcBef>
              <a:buClrTx/>
              <a:buSzTx/>
              <a:buFont typeface="+mj-lt"/>
              <a:buAutoNum type="arabicPeriod" startAt="6"/>
              <a:defRPr/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确定冷却水或加热蒸汽耗量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14350" marR="0" indent="-514350" algn="just" defTabSz="914400" eaLnBrk="1" latinLnBrk="0" hangingPunct="1">
              <a:lnSpc>
                <a:spcPct val="125000"/>
              </a:lnSpc>
              <a:spcBef>
                <a:spcPts val="0"/>
              </a:spcBef>
              <a:buClrTx/>
              <a:buSzTx/>
              <a:buFont typeface="+mj-lt"/>
              <a:buAutoNum type="arabicPeriod" startAt="6"/>
              <a:defRPr/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选用驱动装置</a:t>
            </a:r>
            <a:r>
              <a:rPr lang="en-US" altLang="zh-CN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电动机或蒸汽透平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14350" marR="0" indent="-514350" algn="just" defTabSz="914400" eaLnBrk="1" latinLnBrk="0" hangingPunct="1">
              <a:lnSpc>
                <a:spcPct val="125000"/>
              </a:lnSpc>
              <a:spcBef>
                <a:spcPts val="0"/>
              </a:spcBef>
              <a:buClrTx/>
              <a:buSzTx/>
              <a:buFont typeface="+mj-lt"/>
              <a:buAutoNum type="arabicPeriod" startAt="6"/>
              <a:defRPr/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确定泵的台数和备用率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14350" marR="0" indent="-514350" algn="just" defTabSz="914400" eaLnBrk="1" latinLnBrk="0" hangingPunct="1">
              <a:lnSpc>
                <a:spcPct val="125000"/>
              </a:lnSpc>
              <a:spcBef>
                <a:spcPts val="0"/>
              </a:spcBef>
              <a:buClrTx/>
              <a:buSzTx/>
              <a:buFont typeface="+mj-lt"/>
              <a:buAutoNum type="arabicPeriod" startAt="6"/>
              <a:defRPr/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填写泵规格表，作为泵订货依据和选泵过程中各项数据的汇总。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14350" marR="0" indent="-514350" algn="just" defTabSz="914400" eaLnBrk="1" latinLnBrk="0" hangingPunct="1">
              <a:lnSpc>
                <a:spcPct val="125000"/>
              </a:lnSpc>
              <a:spcBef>
                <a:spcPts val="0"/>
              </a:spcBef>
              <a:buClrTx/>
              <a:buSzTx/>
              <a:buFont typeface="+mj-lt"/>
              <a:buAutoNum type="arabicPeriod" startAt="4"/>
              <a:defRPr/>
            </a:pPr>
            <a:endParaRPr lang="zh-CN" altLang="en-US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627A6FD-38A0-4B7E-ACFC-B87F34FC32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42" r="14085"/>
          <a:stretch/>
        </p:blipFill>
        <p:spPr>
          <a:xfrm>
            <a:off x="7955868" y="1052736"/>
            <a:ext cx="1080628" cy="93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840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76969F01-ABCF-4116-8002-94905B7519D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16632"/>
            <a:ext cx="9144000" cy="64516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6.2  </a:t>
            </a: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典型化工设备选用和设计方法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D049F25-8DBF-4B3E-9B33-00D4BE151C7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980728"/>
            <a:ext cx="9036496" cy="651653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457200" indent="-4572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储罐的选用与设计方法</a:t>
            </a:r>
            <a:endParaRPr lang="zh-CN" altLang="en-US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76B0E0A-232F-4A07-8C56-391A2FA30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628" y="1988840"/>
            <a:ext cx="6696744" cy="445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029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990B61D-4B41-4380-ABA5-489561444B0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16632"/>
            <a:ext cx="9144000" cy="64516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6.2  </a:t>
            </a: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典型化工设备选用和设计方法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F97CA23-C8B6-4402-97BC-33001483C1B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980728"/>
            <a:ext cx="9036496" cy="6506461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457200" indent="-4572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储罐的选用与设计方法</a:t>
            </a:r>
          </a:p>
          <a:p>
            <a:pPr marL="457200" indent="-4572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分类：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根据用途可分为：原料、成品、中间贮罐，回流罐、计量罐、缓冲罐、混合罐、闪蒸罐、包装罐等。</a:t>
            </a:r>
          </a:p>
          <a:p>
            <a:pPr marL="457200" marR="0" indent="-457200" algn="just" defTabSz="914400" eaLnBrk="1" latinLnBrk="0" hangingPunct="1">
              <a:lnSpc>
                <a:spcPct val="125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贮罐存贮量：即贮存物料总容积，随贮罐的用途而异。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800100" lvl="1" indent="-342900" algn="just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原料贮罐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：全厂性贮罐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至少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1~3个月的耗用量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，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车间原料贮罐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至少半个月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的用量贮存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</a:p>
          <a:p>
            <a:pPr marL="800100" lvl="1" indent="-342900" algn="just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成品贮罐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工厂短期停车仍能保证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满足市场需求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来确定存贮量；液体产品贮罐常按至少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贮存一周的产品产量设计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液体贮罐的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装载系数一般取0.8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</a:p>
          <a:p>
            <a:pPr marL="800100" lvl="1" indent="-342900" algn="just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中间贮罐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：对连续过程视情况贮存几小时至几天的用量，对间歇生产过程，至少应考虑存贮一个班的生产用量。</a:t>
            </a:r>
          </a:p>
          <a:p>
            <a:pPr marL="0" indent="0" algn="just" latinLnBrk="0">
              <a:lnSpc>
                <a:spcPct val="125000"/>
              </a:lnSpc>
              <a:spcBef>
                <a:spcPts val="0"/>
              </a:spcBef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R="0" algn="just" defTabSz="914400" eaLnBrk="1" latinLnBrk="0" hangingPunct="1">
              <a:lnSpc>
                <a:spcPct val="125000"/>
              </a:lnSpc>
              <a:spcBef>
                <a:spcPts val="0"/>
              </a:spcBef>
              <a:buClrTx/>
              <a:buSzTx/>
              <a:defRPr/>
            </a:pPr>
            <a:endParaRPr lang="zh-CN" altLang="en-US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A0AAE1-DBF3-488D-9EB5-18AD5BEF7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376" y="989450"/>
            <a:ext cx="864096" cy="77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635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C1746D6-7836-4AC6-8EAB-FDCC6023341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16632"/>
            <a:ext cx="9144000" cy="64516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6.2  </a:t>
            </a: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典型化工设备选用和设计方法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BD10CFE-206D-4851-B04B-EBB2A72794B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980728"/>
            <a:ext cx="9036496" cy="5820952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457200" indent="-4572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储罐的选用与设计方法</a:t>
            </a:r>
          </a:p>
          <a:p>
            <a:pPr marL="457200" marR="0" indent="-457200" algn="just" defTabSz="914400" eaLnBrk="1" latinLnBrk="0" hangingPunct="1">
              <a:lnSpc>
                <a:spcPct val="125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贮罐存贮量：即贮存物料总容积，随贮罐的用途而异。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800100" lvl="1" indent="-342900" algn="just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计量罐：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考虑最少为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10~15 min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，多则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2~4 h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产量。计量罐的装料系数取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0.6~0.7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，刻度的使用度常为满量程的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80%~85%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</a:p>
          <a:p>
            <a:pPr marL="800100" lvl="1" indent="-342900" algn="just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回流罐：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考虑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5~10 min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左右的液体保存量，作冷凝器液封之用。 </a:t>
            </a:r>
          </a:p>
          <a:p>
            <a:pPr marL="800100" lvl="1" indent="-342900" algn="just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缓冲罐：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缓冲罐存贮量常是下游设备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5~10 min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的用量，有时可超过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15 min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用量，以备紧急时有充裕时间处理故障、调节流程或关停机器。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800100" lvl="1" indent="-342900" algn="just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汽化罐：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汽化空间通常是总容积的一半，体积可根据汽化速度估计，希望汽化空间够下游岗位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 min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以上使用量。</a:t>
            </a:r>
            <a:endParaRPr lang="zh-CN" altLang="en-US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112033-79F1-4563-B938-7311A683A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376" y="989450"/>
            <a:ext cx="864096" cy="77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372148F-A3CE-440E-A700-B3525C2A8CB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16632"/>
            <a:ext cx="9144000" cy="64516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6.2  </a:t>
            </a: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典型化工设备选用和设计方法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E6A5724-F14C-4B80-8E45-A2390789930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980728"/>
            <a:ext cx="9036496" cy="4435958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457200" indent="-4572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储罐的选用与设计方法</a:t>
            </a:r>
          </a:p>
          <a:p>
            <a:pPr marL="457200" marR="0" indent="-457200" algn="just" defTabSz="914400" eaLnBrk="1" latinLnBrk="0" hangingPunct="1">
              <a:lnSpc>
                <a:spcPct val="125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贮罐存贮量：即贮存物料总容积，随贮罐的用途而异。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800100" lvl="1" indent="-342900" algn="just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闪蒸罐：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液体的停留时间应考虑使其在罐内有充分时间接近气液平衡，视工艺要求选择液体在罐内停留时间。</a:t>
            </a:r>
          </a:p>
          <a:p>
            <a:pPr marL="800100" lvl="1" indent="-342900" algn="just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混合、拼料罐：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混拼罐的大小根据工艺条件而定，考虑若干批的产量，装料系数约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70%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 </a:t>
            </a:r>
          </a:p>
          <a:p>
            <a:pPr marL="800100" lvl="1" indent="-342900" algn="just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包装罐：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包装罐可视同于中间贮罐。根据工艺条件和要求，贮存条件等决定其有效容积。不同场合的装料系数不一样，一般为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0.6~0.8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75FA4E-74F1-4ED9-B021-463F9E5E9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376" y="989450"/>
            <a:ext cx="864096" cy="77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0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8901289-1868-451E-9745-1A1221D701A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16632"/>
            <a:ext cx="9144000" cy="64516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6.2  </a:t>
            </a: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典型化工设备选用和设计方法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907BADA-707A-4E6E-8DBF-F38F5E4DE8E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980728"/>
            <a:ext cx="9036496" cy="5359288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457200" indent="-4572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储罐的选用与设计方法</a:t>
            </a:r>
          </a:p>
          <a:p>
            <a:pPr marL="457200" marR="0" indent="-457200" algn="just" defTabSz="914400" eaLnBrk="1" latinLnBrk="0" hangingPunct="1">
              <a:lnSpc>
                <a:spcPct val="125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贮罐设计的一般程序 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latinLnBrk="0">
              <a:lnSpc>
                <a:spcPct val="125000"/>
              </a:lnSpc>
              <a:buClrTx/>
              <a:buSzTx/>
              <a:buFont typeface="+mj-lt"/>
              <a:buAutoNum type="arabicPeriod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汇集工艺设计参数：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要贮存物料的温度、压力、最高使用温度、最低使用温度、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最大使用压力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物料的腐蚀性、毒性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蒸汽压、进出量、贮罐的工艺方案等数据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</a:p>
          <a:p>
            <a:pPr marL="457200" indent="-457200" algn="just" latinLnBrk="0">
              <a:lnSpc>
                <a:spcPct val="125000"/>
              </a:lnSpc>
              <a:buClrTx/>
              <a:buSzTx/>
              <a:buFont typeface="+mj-lt"/>
              <a:buAutoNum type="arabicPeriod" startAt="2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贮罐材质的选择：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根据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介质物性及工艺条件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选择碳钢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、不锈钢、搪瓷、钢内衬材料或非金属等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</a:p>
          <a:p>
            <a:pPr marL="457200" marR="0" lvl="0" indent="-457200" algn="just" rtl="0" latinLnBrk="0">
              <a:lnSpc>
                <a:spcPct val="125000"/>
              </a:lnSpc>
              <a:buClrTx/>
              <a:buSzTx/>
              <a:buFont typeface="+mj-lt"/>
              <a:buAutoNum type="arabicPeriod" startAt="3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贮罐型式的确定：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根据介质物性、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工艺条件及容积选择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卧式还是立式以及封头的型式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许多化工贮罐已实现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系列化和标准化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选用时应从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标准系列贮罐中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选出与工艺条件各参数相符的型式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B4BB17-824A-4389-99E7-990D1B407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376" y="989450"/>
            <a:ext cx="864096" cy="77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835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B422E34-F0DD-4867-AF8C-49E38291B0B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16632"/>
            <a:ext cx="9144000" cy="64516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6.2  </a:t>
            </a: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典型化工设备选用和设计方法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BB93B833-EDA8-466D-B3C4-CFEDDC0AC7E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980728"/>
            <a:ext cx="9036496" cy="4435958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457200" indent="-4572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储罐的选用与设计方法</a:t>
            </a:r>
          </a:p>
          <a:p>
            <a:pPr marL="457200" marR="0" indent="-457200" algn="just" defTabSz="914400" eaLnBrk="1" latinLnBrk="0" hangingPunct="1">
              <a:lnSpc>
                <a:spcPct val="125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贮罐设计的一般程序 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latinLnBrk="0">
              <a:lnSpc>
                <a:spcPct val="125000"/>
              </a:lnSpc>
              <a:buClrTx/>
              <a:buSzTx/>
              <a:buFont typeface="+mj-lt"/>
              <a:buAutoNum type="arabicPeriod" startAt="4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确定需要贮存的物料总体积</a:t>
            </a:r>
          </a:p>
          <a:p>
            <a:pPr marL="457200" indent="-457200" algn="just" latinLnBrk="0">
              <a:lnSpc>
                <a:spcPct val="125000"/>
              </a:lnSpc>
              <a:buClrTx/>
              <a:buSzTx/>
              <a:buFont typeface="+mj-lt"/>
              <a:buAutoNum type="arabicPeriod" startAt="4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确定贮罐的台数和基本尺寸</a:t>
            </a:r>
          </a:p>
          <a:p>
            <a:pPr marL="457200" indent="-457200" algn="just" latinLnBrk="0">
              <a:lnSpc>
                <a:spcPct val="125000"/>
              </a:lnSpc>
              <a:buClrTx/>
              <a:buSzTx/>
              <a:buFont typeface="+mj-lt"/>
              <a:buAutoNum type="arabicPeriod" startAt="4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选择标准型号</a:t>
            </a:r>
          </a:p>
          <a:p>
            <a:pPr marL="457200" indent="-457200" algn="just" latinLnBrk="0">
              <a:lnSpc>
                <a:spcPct val="125000"/>
              </a:lnSpc>
              <a:buClrTx/>
              <a:buSzTx/>
              <a:buFont typeface="+mj-lt"/>
              <a:buAutoNum type="arabicPeriod" startAt="4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贮罐的管口方位和支承方式的确定：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贮罐的管口：进料、出料、温度、压力、放空、液面计、排液、放净以及人孔、手孔、吊装孔等，并留有一定数量的备用孔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</a:p>
          <a:p>
            <a:pPr marL="457200" indent="-457200" algn="just" latinLnBrk="0">
              <a:lnSpc>
                <a:spcPct val="125000"/>
              </a:lnSpc>
              <a:buClrTx/>
              <a:buSzTx/>
              <a:buFont typeface="+mj-lt"/>
              <a:buAutoNum type="arabicPeriod" startAt="4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绘制设备草图，标注尺寸，提出设计条件和订货要求。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BBCA30F-039A-49AF-9DB6-A03D63288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376" y="989450"/>
            <a:ext cx="864096" cy="77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71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6B5F221-54CB-48B1-831E-470E6DC5F0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15" y="1484784"/>
            <a:ext cx="7384466" cy="3164771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F71E5439-EF6A-432A-9F29-E0395D5B3D6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16632"/>
            <a:ext cx="9144000" cy="64516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6.2  </a:t>
            </a: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典型化工设备选用和设计方法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BC8A27AC-CC5C-45E7-9AB0-DD60A759097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980728"/>
            <a:ext cx="9036496" cy="651653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457200" indent="-4572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换热设备的选用与设计方法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332B96B-1904-45CB-BA1C-4474523DA5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931" y="4401326"/>
            <a:ext cx="2353444" cy="228284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30F596D-84CB-4740-8C8E-CA4FF635E7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4469168"/>
            <a:ext cx="2880320" cy="224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160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F6A81F6-F7CE-457F-8A0B-6300B273E77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16632"/>
            <a:ext cx="9144000" cy="64516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6.1  </a:t>
            </a: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概述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AE69C5E2-05D8-46A5-90B6-91DE474B5F9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" y="1049973"/>
            <a:ext cx="9036496" cy="119731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457200" indent="-457200" eaLnBrk="1" hangingPunct="1">
              <a:lnSpc>
                <a:spcPct val="125000"/>
              </a:lnSpc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化工设备设计分类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25000"/>
              </a:lnSpc>
            </a:pPr>
            <a:r>
              <a:rPr lang="zh-CN" altLang="en-US" sz="2800" b="1" dirty="0">
                <a:ln>
                  <a:noFill/>
                </a:ln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标准设备设计和非标准设备设计</a:t>
            </a:r>
            <a:r>
              <a:rPr lang="zh-CN" altLang="en-US" sz="2400" b="1" dirty="0">
                <a:ln>
                  <a:noFill/>
                </a:ln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zh-CN" altLang="en-US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id="{B8367525-AA93-4C78-9FB0-464ECE8EF361}"/>
              </a:ext>
            </a:extLst>
          </p:cNvPr>
          <p:cNvSpPr txBox="1"/>
          <p:nvPr/>
        </p:nvSpPr>
        <p:spPr>
          <a:xfrm>
            <a:off x="749346" y="3176538"/>
            <a:ext cx="1200346" cy="1015663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设计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角度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2DF182D-58A9-4CF1-9949-194022FBE822}"/>
              </a:ext>
            </a:extLst>
          </p:cNvPr>
          <p:cNvSpPr/>
          <p:nvPr/>
        </p:nvSpPr>
        <p:spPr>
          <a:xfrm>
            <a:off x="2182735" y="2780928"/>
            <a:ext cx="6709745" cy="1896801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5000"/>
              </a:lnSpc>
              <a:spcBef>
                <a:spcPts val="0"/>
              </a:spcBef>
              <a:buClrTx/>
              <a:buSzTx/>
              <a:buFontTx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标准设备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(定型设备)—成批生产，直接订货。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25000"/>
              </a:lnSpc>
              <a:spcBef>
                <a:spcPts val="0"/>
              </a:spcBef>
            </a:pP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25000"/>
              </a:lnSpc>
              <a:spcBef>
                <a:spcPts val="0"/>
              </a:spcBef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非标准设备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—工艺提供设计条件，设备专业专门设计，厂家专门制造的设备。</a:t>
            </a:r>
          </a:p>
        </p:txBody>
      </p:sp>
      <p:sp>
        <p:nvSpPr>
          <p:cNvPr id="14" name="AutoShape 7">
            <a:extLst>
              <a:ext uri="{FF2B5EF4-FFF2-40B4-BE49-F238E27FC236}">
                <a16:creationId xmlns:a16="http://schemas.microsoft.com/office/drawing/2014/main" id="{ED2219E2-D0A5-46A9-89A2-1013B42A65BA}"/>
              </a:ext>
            </a:extLst>
          </p:cNvPr>
          <p:cNvSpPr/>
          <p:nvPr/>
        </p:nvSpPr>
        <p:spPr>
          <a:xfrm>
            <a:off x="1916431" y="3035027"/>
            <a:ext cx="266304" cy="1292008"/>
          </a:xfrm>
          <a:prstGeom prst="leftBrace">
            <a:avLst>
              <a:gd name="adj1" fmla="val 43789"/>
              <a:gd name="adj2" fmla="val 50000"/>
            </a:avLst>
          </a:prstGeom>
          <a:noFill/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eaLnBrk="1" hangingPunct="1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7002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4B8C08F-3D1E-4742-944F-26B432E4BC7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16632"/>
            <a:ext cx="9144000" cy="64516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6.2  </a:t>
            </a: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典型化工设备选用和设计方法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C8EF719-F4B7-4BA7-A8C3-8EFBE690004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980728"/>
            <a:ext cx="9036496" cy="5744008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457200" indent="-4572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换热设备的选用与设计方法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换热设备选用一般原则 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latinLnBrk="0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符合规定的工艺条件：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介质流程、流速、终端温差、压降、传热系数、污垢系数；</a:t>
            </a:r>
            <a:endParaRPr lang="zh-CN" altLang="en-US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latinLnBrk="0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安全可靠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按压力容器和换热器设计有关规定和标准进行强度、刚度、温差应力以及疲劳寿命的计算与校核。</a:t>
            </a:r>
          </a:p>
          <a:p>
            <a:pPr marL="457200" indent="-457200" algn="just" latinLnBrk="0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安装、操作及维修方便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设备与部件便于运输与装拆，在厂房中移动时不会受到楼梯、梁、柱等的妨碍。</a:t>
            </a:r>
          </a:p>
          <a:p>
            <a:pPr marL="457200" indent="-457200" algn="just" latinLnBrk="0">
              <a:lnSpc>
                <a:spcPct val="125000"/>
              </a:lnSpc>
              <a:buFont typeface="+mj-lt"/>
              <a:buAutoNum type="arabicPeriod"/>
            </a:pPr>
            <a:r>
              <a:rPr lang="en-US" altLang="zh-CN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经济合理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设备费与操作费的总和最小，根据该指标选择换热器，并确定适宜的操作条件。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latinLnBrk="0">
              <a:lnSpc>
                <a:spcPct val="125000"/>
              </a:lnSpc>
              <a:buFont typeface="+mj-lt"/>
              <a:buAutoNum type="arabicPeriod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尽量选用标准设计和系列：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管壳式换热器、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板式换热器和石墨换热器已系列化，采用标准图纸进行系列化生产。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FFE6C1-C6D7-493E-B1B5-5A8167F642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715" b="14185"/>
          <a:stretch/>
        </p:blipFill>
        <p:spPr>
          <a:xfrm>
            <a:off x="7308304" y="1052736"/>
            <a:ext cx="1702007" cy="85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5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5B42A8D-E32E-4BB1-9A39-EF041BADFDA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16632"/>
            <a:ext cx="9144000" cy="64516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6.2  </a:t>
            </a: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典型化工设备选用和设计方法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F9B0EE2-110F-4557-A2A7-0BE579789CC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980728"/>
            <a:ext cx="9036496" cy="5282343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457200" indent="-4572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换热设备的选用与设计方法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管壳式换热器的设计步骤 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latinLnBrk="0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分析设计任务，汇总设计数据：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物料流量、温度、压力和物理化学性质，相关物性参数及设备的负荷、流程中的位置、与其他设备的关系等数据；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latinLnBrk="0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设计换热流程：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探讨换热工艺流程充分利用热量和热源；</a:t>
            </a:r>
          </a:p>
          <a:p>
            <a:pPr marL="457200" indent="-457200" algn="just" latinLnBrk="0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选择换热器的材质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根据操作压力、温度、介质腐蚀性及其他有关性能，材料规格，价格等综合选择换热器材质；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确定换热器类型：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根据热负荷和选用换热器材料，选定类型；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latinLnBrk="0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确定冷热流体的流向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根据热载体性质，换热任务和换热器结构，决定采用并流，逆流或错流折流等；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3A4B1C-E294-4F8B-BBA7-7AECCC883D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715" b="14185"/>
          <a:stretch/>
        </p:blipFill>
        <p:spPr>
          <a:xfrm>
            <a:off x="7308304" y="1052736"/>
            <a:ext cx="1702007" cy="85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410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A77AC8D-E841-49C0-BEF7-A5AF6A092C7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16632"/>
            <a:ext cx="9144000" cy="64516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6.2  </a:t>
            </a: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典型化工设备选用和设计方法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B7DBADB8-8CD7-4D07-852F-52FA13720B6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980728"/>
            <a:ext cx="9036496" cy="4782207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457200" indent="-4572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换热设备的选用与设计方法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管壳式换热器的设计步骤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latinLnBrk="0">
              <a:lnSpc>
                <a:spcPct val="125000"/>
              </a:lnSpc>
              <a:spcBef>
                <a:spcPts val="0"/>
              </a:spcBef>
              <a:buFont typeface="+mj-lt"/>
              <a:buAutoNum type="arabicPeriod" startAt="6"/>
            </a:pPr>
            <a:r>
              <a:rPr lang="en-US" altLang="zh-CN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计算平均传热温差</a:t>
            </a:r>
            <a:r>
              <a:rPr kumimoji="0" lang="el-GR" altLang="zh-CN" b="1" noProof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Δ</a:t>
            </a:r>
            <a:r>
              <a:rPr kumimoji="0" lang="en-US" altLang="zh-CN" b="1" noProof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T</a:t>
            </a:r>
            <a:r>
              <a:rPr lang="en-US" altLang="zh-CN" b="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m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确定终端温差，根据化学工程有关公式，计算平均温差；</a:t>
            </a:r>
          </a:p>
          <a:p>
            <a:pPr marL="457200" indent="-457200" algn="just" latinLnBrk="0">
              <a:lnSpc>
                <a:spcPct val="125000"/>
              </a:lnSpc>
              <a:spcBef>
                <a:spcPts val="0"/>
              </a:spcBef>
              <a:buFont typeface="+mj-lt"/>
              <a:buAutoNum type="arabicPeriod" startAt="6"/>
            </a:pPr>
            <a:r>
              <a:rPr lang="en-US" altLang="zh-CN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计算热负荷Q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latinLnBrk="0">
              <a:lnSpc>
                <a:spcPct val="125000"/>
              </a:lnSpc>
              <a:spcBef>
                <a:spcPts val="0"/>
              </a:spcBef>
              <a:buFont typeface="+mj-lt"/>
              <a:buAutoNum type="arabicPeriod" startAt="6"/>
            </a:pPr>
            <a:r>
              <a:rPr lang="en-US" altLang="zh-CN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估计污垢热阻系数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初算传热系数K；</a:t>
            </a:r>
          </a:p>
          <a:p>
            <a:pPr marL="457200" indent="-457200" algn="just" latinLnBrk="0">
              <a:lnSpc>
                <a:spcPct val="125000"/>
              </a:lnSpc>
              <a:spcBef>
                <a:spcPts val="0"/>
              </a:spcBef>
              <a:buFont typeface="+mj-lt"/>
              <a:buAutoNum type="arabicPeriod" startAt="6"/>
            </a:pPr>
            <a:r>
              <a:rPr lang="en-US" altLang="zh-CN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初算总传热面积A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>
              <a:lnSpc>
                <a:spcPct val="125000"/>
              </a:lnSpc>
              <a:spcBef>
                <a:spcPts val="0"/>
              </a:spcBef>
              <a:buFont typeface="+mj-lt"/>
              <a:buAutoNum type="arabicPeriod" startAt="6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参照标准系列，初选换热器：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确定换热器基本结构参数：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、管程数、折流板型式及数目等，确定设备台数； </a:t>
            </a:r>
          </a:p>
          <a:p>
            <a:pPr marL="457200" indent="-457200" algn="just">
              <a:lnSpc>
                <a:spcPct val="125000"/>
              </a:lnSpc>
              <a:spcBef>
                <a:spcPts val="0"/>
              </a:spcBef>
              <a:buFont typeface="+mj-lt"/>
              <a:buAutoNum type="arabicPeriod" startAt="6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校核：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校核传热系数、 平均温差、传热面积。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A54E60-DE83-47E3-87EC-81B7415B56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715" b="14185"/>
          <a:stretch/>
        </p:blipFill>
        <p:spPr>
          <a:xfrm>
            <a:off x="7308304" y="1052736"/>
            <a:ext cx="1702007" cy="85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59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4E8AA88-DE8B-4739-A0DA-03EE0A5BF4C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16632"/>
            <a:ext cx="9144000" cy="64516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6.2  </a:t>
            </a: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典型化工设备选用和设计方法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38E5ACC-BB61-48D0-985D-24FDC88E3CD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980728"/>
            <a:ext cx="9036496" cy="343568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457200" indent="-4572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换热设备的选用与设计方法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管壳式换热器的设计步骤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>
              <a:lnSpc>
                <a:spcPct val="125000"/>
              </a:lnSpc>
              <a:spcBef>
                <a:spcPts val="0"/>
              </a:spcBef>
              <a:buFont typeface="+mj-lt"/>
              <a:buAutoNum type="arabicPeriod" startAt="12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验算换热器的压力降：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压力降的影响因素很多，一般随操作压力不同而有一个大致范围（参考相关手册）。如果不符合要求，要重新选择。</a:t>
            </a:r>
          </a:p>
          <a:p>
            <a:pPr marL="457200" indent="-457200" algn="just">
              <a:lnSpc>
                <a:spcPct val="125000"/>
              </a:lnSpc>
              <a:spcBef>
                <a:spcPts val="0"/>
              </a:spcBef>
              <a:buFont typeface="+mj-lt"/>
              <a:buAutoNum type="arabicPeriod" startAt="12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画出换热器设备草图：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由机械设备设计人员完成换热器的详细部件设计。 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A8A9C1C-048B-49C2-B674-A3D4E030D60C}"/>
              </a:ext>
            </a:extLst>
          </p:cNvPr>
          <p:cNvSpPr txBox="1"/>
          <p:nvPr/>
        </p:nvSpPr>
        <p:spPr>
          <a:xfrm>
            <a:off x="0" y="4941168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换热器设计软件：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Aspen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EDR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HTFS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HTRI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ACB34AA-05F9-46EA-B698-83D79E2886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715" b="14185"/>
          <a:stretch/>
        </p:blipFill>
        <p:spPr>
          <a:xfrm>
            <a:off x="7308304" y="1052736"/>
            <a:ext cx="1702007" cy="85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400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C7C0D51-676B-4799-9E2A-A605D8C0AD2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16632"/>
            <a:ext cx="9144000" cy="64516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6.2  </a:t>
            </a: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典型化工设备选用和设计方法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6140EEC-DFC3-42DA-84A7-0E7F5690377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980728"/>
            <a:ext cx="9036496" cy="1267206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457200" indent="-4572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塔设备的选用与设计方法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按</a:t>
            </a: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接触方式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443886CF-D98B-4856-8B22-A41419B5B8C8}"/>
              </a:ext>
            </a:extLst>
          </p:cNvPr>
          <p:cNvSpPr/>
          <p:nvPr/>
        </p:nvSpPr>
        <p:spPr>
          <a:xfrm>
            <a:off x="1088456" y="5934598"/>
            <a:ext cx="2492990" cy="826637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lnSpc>
                <a:spcPct val="125000"/>
              </a:lnSpc>
              <a:spcBef>
                <a:spcPts val="0"/>
              </a:spcBef>
              <a:buClrTx/>
              <a:buSzTx/>
              <a:buFontTx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连续（微分）接触式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eaLnBrk="1" hangingPunct="1">
              <a:lnSpc>
                <a:spcPct val="125000"/>
              </a:lnSpc>
              <a:spcBef>
                <a:spcPts val="0"/>
              </a:spcBef>
              <a:buClrTx/>
              <a:buSzTx/>
              <a:buFontTx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填料塔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2E2672D-115C-4DAE-9135-EEE214FCA008}"/>
              </a:ext>
            </a:extLst>
          </p:cNvPr>
          <p:cNvSpPr txBox="1"/>
          <p:nvPr/>
        </p:nvSpPr>
        <p:spPr>
          <a:xfrm>
            <a:off x="6228184" y="5914731"/>
            <a:ext cx="1920934" cy="826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25000"/>
              </a:lnSpc>
              <a:spcBef>
                <a:spcPts val="0"/>
              </a:spcBef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逐级接触式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eaLnBrk="1" hangingPunct="1">
              <a:lnSpc>
                <a:spcPct val="125000"/>
              </a:lnSpc>
              <a:spcBef>
                <a:spcPts val="0"/>
              </a:spcBef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板式塔</a:t>
            </a:r>
          </a:p>
        </p:txBody>
      </p:sp>
      <p:pic>
        <p:nvPicPr>
          <p:cNvPr id="1028" name="Picture 4" descr="Distillation | Sulzer">
            <a:extLst>
              <a:ext uri="{FF2B5EF4-FFF2-40B4-BE49-F238E27FC236}">
                <a16:creationId xmlns:a16="http://schemas.microsoft.com/office/drawing/2014/main" id="{C882D330-B4A2-48D5-A1C7-EDFFB1DC0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29" y="2174233"/>
            <a:ext cx="2492990" cy="373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fficient Distillation Columns Require Accurate DP Measurements">
            <a:extLst>
              <a:ext uri="{FF2B5EF4-FFF2-40B4-BE49-F238E27FC236}">
                <a16:creationId xmlns:a16="http://schemas.microsoft.com/office/drawing/2014/main" id="{42226FD2-4329-4FBF-A80D-78ED94C66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426" y="2102342"/>
            <a:ext cx="2730533" cy="377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900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3E046608-AD07-4491-A822-372B3E6EE63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16632"/>
            <a:ext cx="9144000" cy="64516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6.2  </a:t>
            </a: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典型化工设备选用和设计方法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E67EDAD-0A30-466C-AFFE-FF9F65A095E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980728"/>
            <a:ext cx="9036496" cy="4820679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457200" indent="-4572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塔设备的选用与设计方法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塔设备设计的基本要求 </a:t>
            </a:r>
          </a:p>
          <a:p>
            <a:pPr marL="263525" indent="-263525" algn="just" latinLnBrk="0">
              <a:lnSpc>
                <a:spcPct val="125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生产能力大，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气液处理量大；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63525" indent="-263525" algn="just" latinLnBrk="0">
              <a:lnSpc>
                <a:spcPct val="125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较高传质传热效率，保证气液两相良好接触；</a:t>
            </a:r>
          </a:p>
          <a:p>
            <a:pPr marL="263525" indent="-263525" algn="just" latinLnBrk="0">
              <a:lnSpc>
                <a:spcPct val="125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操作稳定，操作弹性大，气液负荷波动时仍能在较高的传质效率下稳定操作，且能长期连续运转； </a:t>
            </a:r>
          </a:p>
          <a:p>
            <a:pPr marL="263525" indent="-263525" algn="just" latinLnBrk="0">
              <a:lnSpc>
                <a:spcPct val="125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流体流动的阻力或压力降小，降低生产中的动力消耗和经常性的操作费用的要求；</a:t>
            </a:r>
          </a:p>
          <a:p>
            <a:pPr marL="263525" indent="-263525" algn="just" latinLnBrk="0">
              <a:lnSpc>
                <a:spcPct val="125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结构简单可靠，材料耗用量小，制造安装，设备投资费用低；</a:t>
            </a:r>
          </a:p>
          <a:p>
            <a:pPr marL="263525" indent="-263525" algn="just" latinLnBrk="0">
              <a:lnSpc>
                <a:spcPct val="125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耐腐蚀，不易堵塞，操作方便，易于检修。</a:t>
            </a:r>
          </a:p>
        </p:txBody>
      </p:sp>
      <p:pic>
        <p:nvPicPr>
          <p:cNvPr id="18434" name="Picture 2" descr="Distillation Columns Manufacturers | Distillation Trays Suppliers ...">
            <a:extLst>
              <a:ext uri="{FF2B5EF4-FFF2-40B4-BE49-F238E27FC236}">
                <a16:creationId xmlns:a16="http://schemas.microsoft.com/office/drawing/2014/main" id="{4C4D858F-C060-4550-8166-5CF938100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773" y="1087424"/>
            <a:ext cx="1409723" cy="139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500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EC4FD34-9301-4F5D-BF21-2EEB6C55AD9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16632"/>
            <a:ext cx="9144000" cy="64516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6.2  </a:t>
            </a: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典型化工设备选用和设计方法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B054622A-23B7-40A5-9473-800ECBA27B8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980728"/>
            <a:ext cx="9036496" cy="112736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457200" indent="-4572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塔设备的选用与设计方法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塔类型选择</a:t>
            </a:r>
          </a:p>
        </p:txBody>
      </p:sp>
      <p:graphicFrame>
        <p:nvGraphicFramePr>
          <p:cNvPr id="4" name="Group 47">
            <a:extLst>
              <a:ext uri="{FF2B5EF4-FFF2-40B4-BE49-F238E27FC236}">
                <a16:creationId xmlns:a16="http://schemas.microsoft.com/office/drawing/2014/main" id="{EB9C570D-B1EB-4AC0-81D3-EE729A13D9B3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692733410"/>
              </p:ext>
            </p:extLst>
          </p:nvPr>
        </p:nvGraphicFramePr>
        <p:xfrm>
          <a:off x="161765" y="2514313"/>
          <a:ext cx="8802723" cy="4242673"/>
        </p:xfrm>
        <a:graphic>
          <a:graphicData uri="http://schemas.openxmlformats.org/drawingml/2006/table">
            <a:tbl>
              <a:tblPr/>
              <a:tblGrid>
                <a:gridCol w="15997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0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326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4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T="45723" marB="4572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板式塔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填料塔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0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压降</a:t>
                      </a:r>
                    </a:p>
                  </a:txBody>
                  <a:tcPr marT="45723" marB="4572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较大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小尺寸填料较大；大尺寸填料及规整填料较小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0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空塔气速</a:t>
                      </a:r>
                    </a:p>
                  </a:txBody>
                  <a:tcPr marT="45723" marB="4572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较大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小尺寸填料较小；大尺寸填料及规整填料较大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塔效率</a:t>
                      </a:r>
                    </a:p>
                  </a:txBody>
                  <a:tcPr marT="45723" marB="4572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较稳定，效率较高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传统填料低；新型乱堆及规整填料高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持液量</a:t>
                      </a:r>
                    </a:p>
                  </a:txBody>
                  <a:tcPr marT="45723" marB="4572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较大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较小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液气比</a:t>
                      </a:r>
                    </a:p>
                  </a:txBody>
                  <a:tcPr marT="45723" marB="4572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适应范围较大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对液量有一定要求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安装检修</a:t>
                      </a:r>
                    </a:p>
                  </a:txBody>
                  <a:tcPr marT="45723" marB="4572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较易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较难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材质</a:t>
                      </a:r>
                    </a:p>
                  </a:txBody>
                  <a:tcPr marT="45723" marB="4572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常用金属材料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金属及非金属材料均可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2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造价</a:t>
                      </a:r>
                    </a:p>
                  </a:txBody>
                  <a:tcPr marT="45723" marB="4572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大直径时较低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新型填料投资较大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Rectangle 45">
            <a:extLst>
              <a:ext uri="{FF2B5EF4-FFF2-40B4-BE49-F238E27FC236}">
                <a16:creationId xmlns:a16="http://schemas.microsoft.com/office/drawing/2014/main" id="{8C8B060B-E45F-4FAF-840A-A8CDE796CBF3}"/>
              </a:ext>
            </a:extLst>
          </p:cNvPr>
          <p:cNvSpPr/>
          <p:nvPr/>
        </p:nvSpPr>
        <p:spPr>
          <a:xfrm>
            <a:off x="0" y="2094116"/>
            <a:ext cx="9144000" cy="398780"/>
          </a:xfrm>
          <a:prstGeom prst="rect">
            <a:avLst/>
          </a:prstGeom>
          <a:noFill/>
          <a:ln w="12700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填料塔和板式塔主要性能对比</a:t>
            </a:r>
          </a:p>
        </p:txBody>
      </p:sp>
      <p:pic>
        <p:nvPicPr>
          <p:cNvPr id="7" name="Picture 2" descr="Distillation Columns Manufacturers | Distillation Trays Suppliers ...">
            <a:extLst>
              <a:ext uri="{FF2B5EF4-FFF2-40B4-BE49-F238E27FC236}">
                <a16:creationId xmlns:a16="http://schemas.microsoft.com/office/drawing/2014/main" id="{19638568-502D-41A4-BAD7-BFAAEFCDA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773" y="1087424"/>
            <a:ext cx="1409723" cy="139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40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F148386D-40CA-4101-8109-DD7FFD2E2B9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16632"/>
            <a:ext cx="9144000" cy="64516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6.2  </a:t>
            </a: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典型化工设备选用和设计方法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6745860-8A02-46B3-BB9C-8E4D7107E87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980728"/>
            <a:ext cx="9036496" cy="158902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457200" indent="-4572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塔设备的选用与设计方法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塔类型选择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25000"/>
              </a:lnSpc>
              <a:spcBef>
                <a:spcPts val="0"/>
              </a:spcBef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新型填料及规整填料塔竞争力较强</a:t>
            </a:r>
          </a:p>
        </p:txBody>
      </p:sp>
      <p:pic>
        <p:nvPicPr>
          <p:cNvPr id="2054" name="Picture 6" descr="Random Tower/column Packings - Tower Packing Manufacturer from Vadodara">
            <a:extLst>
              <a:ext uri="{FF2B5EF4-FFF2-40B4-BE49-F238E27FC236}">
                <a16:creationId xmlns:a16="http://schemas.microsoft.com/office/drawing/2014/main" id="{E1D16456-3BE0-4FD2-8B18-561152BFC6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63"/>
          <a:stretch/>
        </p:blipFill>
        <p:spPr bwMode="auto">
          <a:xfrm>
            <a:off x="2195736" y="2571173"/>
            <a:ext cx="4149080" cy="3843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6CC0357-4020-48A5-B7AB-F8985C223144}"/>
              </a:ext>
            </a:extLst>
          </p:cNvPr>
          <p:cNvSpPr/>
          <p:nvPr/>
        </p:nvSpPr>
        <p:spPr>
          <a:xfrm>
            <a:off x="4644008" y="5470427"/>
            <a:ext cx="1944216" cy="1029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Picture 2" descr="Distillation Columns Manufacturers | Distillation Trays Suppliers ...">
            <a:extLst>
              <a:ext uri="{FF2B5EF4-FFF2-40B4-BE49-F238E27FC236}">
                <a16:creationId xmlns:a16="http://schemas.microsoft.com/office/drawing/2014/main" id="{43370D8E-F6BB-4D16-8999-2CCFDA511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773" y="1087424"/>
            <a:ext cx="1409723" cy="139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555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0AAD58FA-CB4F-4691-894B-70D99AF797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8"/>
          <a:stretch/>
        </p:blipFill>
        <p:spPr bwMode="auto">
          <a:xfrm>
            <a:off x="6156176" y="1412776"/>
            <a:ext cx="2913587" cy="515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DA12AB6F-085C-44F3-A776-FD8A377CC70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16632"/>
            <a:ext cx="9144000" cy="64516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6.2  </a:t>
            </a: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典型化工设备选用和设计方法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9A3017A-77D4-4AF8-89A3-1D87EDEE979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980728"/>
            <a:ext cx="6372200" cy="5744008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457200" indent="-4572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塔设备的选用与设计方法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填料塔设计程序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latinLnBrk="0">
              <a:lnSpc>
                <a:spcPct val="125000"/>
              </a:lnSpc>
              <a:buFont typeface="+mj-lt"/>
              <a:buAutoNum type="arabicPeriod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汇总设计参数和物性数据；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latinLnBrk="0">
              <a:lnSpc>
                <a:spcPct val="125000"/>
              </a:lnSpc>
              <a:buFont typeface="+mj-lt"/>
              <a:buAutoNum type="arabicPeriod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选用填料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填料是填料塔内汽液接触的核心元件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，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填料类型和填料层的高度直接影响传质效果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latinLnBrk="0">
              <a:lnSpc>
                <a:spcPct val="125000"/>
              </a:lnSpc>
              <a:buFont typeface="+mj-lt"/>
              <a:buAutoNum type="arabicPeriod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确定塔径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D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；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                                    </a:t>
            </a:r>
            <a:endParaRPr lang="en-US" altLang="zh-CN" b="1" baseline="-25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latinLnBrk="0">
              <a:lnSpc>
                <a:spcPct val="125000"/>
              </a:lnSpc>
              <a:buFont typeface="+mj-lt"/>
              <a:buAutoNum type="arabicPeriod" startAt="4"/>
            </a:pP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计算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填料塔压降；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latinLnBrk="0">
              <a:lnSpc>
                <a:spcPct val="125000"/>
              </a:lnSpc>
              <a:buFont typeface="+mj-lt"/>
              <a:buAutoNum type="arabicPeriod" startAt="4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液体喷淋密度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验算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保证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U&gt;</a:t>
            </a:r>
            <a:r>
              <a:rPr lang="en-US" altLang="zh-CN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U</a:t>
            </a:r>
            <a:r>
              <a:rPr lang="en-US" altLang="zh-CN" b="1" baseline="-250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min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latinLnBrk="0">
              <a:lnSpc>
                <a:spcPct val="125000"/>
              </a:lnSpc>
              <a:buFont typeface="+mj-lt"/>
              <a:buAutoNum type="arabicPeriod" startAt="4"/>
            </a:pP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计算填料层高度Z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传质单元数法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等板高度法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）；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latinLnBrk="0">
              <a:lnSpc>
                <a:spcPct val="125000"/>
              </a:lnSpc>
              <a:buFont typeface="+mj-lt"/>
              <a:buAutoNum type="arabicPeriod" startAt="4"/>
            </a:pP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计算塔的总高度H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（需要考虑附件）。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376E225-9E71-499E-A9B5-C6EC57CBFE00}"/>
                  </a:ext>
                </a:extLst>
              </p:cNvPr>
              <p:cNvSpPr txBox="1"/>
              <p:nvPr/>
            </p:nvSpPr>
            <p:spPr>
              <a:xfrm>
                <a:off x="2490057" y="3501008"/>
                <a:ext cx="1552733" cy="1183529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solidFill>
                            <a:srgbClr val="C00000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微软雅黑" panose="020B0503020204020204" pitchFamily="34" charset="-122"/>
                        </a:rPr>
                        <m:t>𝑫</m:t>
                      </m:r>
                      <m:r>
                        <a:rPr lang="en-US" altLang="zh-CN" b="1" i="1">
                          <a:solidFill>
                            <a:srgbClr val="C00000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微软雅黑" panose="020B0503020204020204" pitchFamily="34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  <a:sym typeface="微软雅黑" panose="020B0503020204020204" pitchFamily="34" charset="-122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mbria Math" panose="02040503050406030204" charset="0"/>
                                  <a:sym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  <a:sym typeface="微软雅黑" panose="020B0503020204020204" pitchFamily="34" charset="-122"/>
                                </a:rPr>
                                <m:t>𝟒</m:t>
                              </m:r>
                              <m:r>
                                <a:rPr lang="en-US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  <a:sym typeface="微软雅黑" panose="020B0503020204020204" pitchFamily="34" charset="-122"/>
                                </a:rPr>
                                <m:t>𝑽</m:t>
                              </m:r>
                            </m:num>
                            <m:den>
                              <m:r>
                                <a:rPr lang="en-US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  <a:sym typeface="微软雅黑" panose="020B0503020204020204" pitchFamily="34" charset="-122"/>
                                </a:rPr>
                                <m:t>𝝅</m:t>
                              </m:r>
                              <m:r>
                                <a:rPr lang="en-US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  <a:sym typeface="微软雅黑" panose="020B0503020204020204" pitchFamily="34" charset="-122"/>
                                </a:rPr>
                                <m:t>𝒖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altLang="zh-CN" b="1" i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mbria Math" panose="02040503050406030204" charset="0"/>
                  <a:sym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376E225-9E71-499E-A9B5-C6EC57CBF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057" y="3501008"/>
                <a:ext cx="1552733" cy="11835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10BB518D-276C-4587-8258-A397D7A9521F}"/>
              </a:ext>
            </a:extLst>
          </p:cNvPr>
          <p:cNvSpPr txBox="1"/>
          <p:nvPr/>
        </p:nvSpPr>
        <p:spPr>
          <a:xfrm>
            <a:off x="4106685" y="3991372"/>
            <a:ext cx="2088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=0.5~0.85</a:t>
            </a:r>
            <a:r>
              <a:rPr lang="en-US" altLang="zh-CN" sz="2000" b="1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</a:t>
            </a:r>
            <a:r>
              <a:rPr lang="en-US" altLang="zh-CN" sz="2000" b="1" baseline="-25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f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45768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48FE462-403A-4FF6-9A8D-9A87CA8BB54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16632"/>
            <a:ext cx="9144000" cy="64516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6.2  </a:t>
            </a: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典型化工设备选用和设计方法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50E7851-741C-4455-98B9-6F2090BC440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980728"/>
            <a:ext cx="6084168" cy="5613203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457200" indent="-4572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塔设备的选用与设计方法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填料塔设计程序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latinLnBrk="0">
              <a:lnSpc>
                <a:spcPct val="120000"/>
              </a:lnSpc>
              <a:spcBef>
                <a:spcPts val="0"/>
              </a:spcBef>
              <a:buFont typeface="+mj-lt"/>
              <a:buAutoNum type="arabicPeriod" startAt="8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塔内附件的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设计和选定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20725" lvl="1" indent="-263525" algn="just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支撑板：自由截面积&gt;填料空隙率，支撑板强度足以支承填料重量。</a:t>
            </a:r>
          </a:p>
          <a:p>
            <a:pPr marL="720725" lvl="1" indent="-263525" algn="just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液体喷淋装置：弯管式、多孔直管式、莲蓬头式、分布盘</a:t>
            </a:r>
          </a:p>
          <a:p>
            <a:pPr marL="720725" lvl="1" indent="-263525" algn="just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 液体再分布装置：截锥式和升气管式分布器</a:t>
            </a:r>
          </a:p>
          <a:p>
            <a:pPr marL="720725" lvl="1" indent="-263525" algn="just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 气体分布器</a:t>
            </a:r>
          </a:p>
          <a:p>
            <a:pPr marL="720725" lvl="1" indent="-263525" algn="just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 除雾器：折板除雾器、丝网除雾器、旋流板除雾器或干填料层</a:t>
            </a:r>
          </a:p>
          <a:p>
            <a:pPr marL="457200" indent="-457200" algn="just" latinLnBrk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Font typeface="+mj-lt"/>
              <a:buAutoNum type="arabicPeriod" startAt="9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绘制塔设备结构图：向设备专业提供工艺设计条件绘制塔设备简图，标注必要的尺寸，注明管口的位置等。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CDF7F77-17E0-4897-9A91-579AC06EBF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8"/>
          <a:stretch/>
        </p:blipFill>
        <p:spPr bwMode="auto">
          <a:xfrm>
            <a:off x="6156176" y="1412776"/>
            <a:ext cx="2913587" cy="515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09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045FE5E-0E6D-4F8A-BCD6-A44FC53C2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236" y="2847662"/>
            <a:ext cx="1916832" cy="1916832"/>
          </a:xfrm>
          <a:prstGeom prst="rect">
            <a:avLst/>
          </a:prstGeom>
        </p:spPr>
      </p:pic>
      <p:sp>
        <p:nvSpPr>
          <p:cNvPr id="162818" name="Rectangle 2"/>
          <p:cNvSpPr/>
          <p:nvPr>
            <p:custDataLst>
              <p:tags r:id="rId1"/>
            </p:custDataLst>
          </p:nvPr>
        </p:nvSpPr>
        <p:spPr>
          <a:xfrm>
            <a:off x="0" y="116632"/>
            <a:ext cx="9144000" cy="64516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6.1  </a:t>
            </a: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概述</a:t>
            </a:r>
          </a:p>
        </p:txBody>
      </p:sp>
      <p:sp>
        <p:nvSpPr>
          <p:cNvPr id="163843" name="Text Box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980728"/>
            <a:ext cx="9036496" cy="5506187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342900" indent="-3429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p"/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标准设备设计</a:t>
            </a:r>
          </a:p>
          <a:p>
            <a:pPr marL="457200" marR="0" indent="-457200" algn="just" defTabSz="914400" eaLnBrk="1" latinLnBrk="0" hangingPunct="1">
              <a:lnSpc>
                <a:spcPct val="125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常用标准设备</a:t>
            </a:r>
            <a:r>
              <a:rPr lang="zh-CN" altLang="en-US" sz="28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泵、风机、冷冻机、过滤机、离心机、搅拌器、压缩机等。生产厂家和型号很多，可选择范围大。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R="0" algn="just" defTabSz="914400" eaLnBrk="1" latinLnBrk="0" hangingPunct="1">
              <a:lnSpc>
                <a:spcPct val="125000"/>
              </a:lnSpc>
              <a:spcBef>
                <a:spcPts val="0"/>
              </a:spcBef>
              <a:buClrTx/>
              <a:buSzTx/>
              <a:defRPr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R="0" algn="just" defTabSz="914400" eaLnBrk="1" latinLnBrk="0" hangingPunct="1">
              <a:lnSpc>
                <a:spcPct val="125000"/>
              </a:lnSpc>
              <a:spcBef>
                <a:spcPts val="0"/>
              </a:spcBef>
              <a:buClrTx/>
              <a:buSzTx/>
              <a:defRPr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R="0" algn="just" defTabSz="914400" eaLnBrk="1" latinLnBrk="0" hangingPunct="1">
              <a:lnSpc>
                <a:spcPct val="125000"/>
              </a:lnSpc>
              <a:spcBef>
                <a:spcPts val="0"/>
              </a:spcBef>
              <a:buClrTx/>
              <a:buSzTx/>
              <a:defRPr/>
            </a:pP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marR="0" indent="-457200" algn="just" defTabSz="914400" eaLnBrk="1" latinLnBrk="0" hangingPunct="1">
              <a:lnSpc>
                <a:spcPct val="125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zh-CN" altLang="en-US" sz="2800" b="1" kern="1200" cap="none" spc="0" normalizeH="0" baseline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标准设备设计</a:t>
            </a:r>
            <a:r>
              <a:rPr lang="zh-CN" altLang="en-US" sz="2800" b="1" kern="1200" cap="none" spc="0" normalizeH="0" baseline="0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sz="2800" b="1" kern="1200" cap="none" spc="0" normalizeH="0" baseline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根据工艺要求，计算</a:t>
            </a:r>
            <a:r>
              <a:rPr lang="zh-CN" altLang="en-US" sz="2800" b="1" kern="1200" cap="none" spc="0" normalizeH="0" baseline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特征尺寸</a:t>
            </a:r>
            <a:r>
              <a:rPr lang="zh-CN" altLang="en-US" sz="2800" b="1" kern="1200" cap="none" spc="0" normalizeH="0" baseline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，查阅相关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产品目录或样本手册(列</a:t>
            </a:r>
            <a:r>
              <a:rPr lang="zh-CN" altLang="en-US" sz="2800" b="1" kern="1200" cap="none" spc="0" normalizeH="0" baseline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出设备的规格、型号、基本性能参数和厂家)，选择合适设备型号。                         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962F57-6A97-4972-8FEF-1B803E1AF3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9193" y="2874640"/>
            <a:ext cx="2512661" cy="191683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16F2E44-E658-4DAE-9E36-3E102B4FC1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4881" y="2775405"/>
            <a:ext cx="2696078" cy="191683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59837B90-54AE-4EFC-9BFD-B49122F21B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6" t="3187" r="31090" b="13057"/>
          <a:stretch/>
        </p:blipFill>
        <p:spPr bwMode="auto">
          <a:xfrm>
            <a:off x="7076976" y="1024156"/>
            <a:ext cx="1959520" cy="578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37B66846-6FFB-4C93-B7BB-C5CE7A29972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16632"/>
            <a:ext cx="9144000" cy="64516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6.2  </a:t>
            </a: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典型化工设备选用和设计方法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E96A5F9-5970-46D0-9E9B-4CB66AB4322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980728"/>
            <a:ext cx="6588224" cy="5744008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457200" indent="-4572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塔设备的选用与设计方法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板式塔设计程序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汇总设计参数和物性数据；</a:t>
            </a:r>
          </a:p>
          <a:p>
            <a:pPr marL="457200" indent="-457200" algn="just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根据物料特性、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分离要求确定塔板结构；</a:t>
            </a:r>
          </a:p>
          <a:p>
            <a:pPr marL="457200" indent="-457200" algn="just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进行工艺计算；</a:t>
            </a:r>
          </a:p>
          <a:p>
            <a:pPr marL="457200" indent="-457200" algn="just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塔径计算；</a:t>
            </a:r>
          </a:p>
          <a:p>
            <a:pPr marL="457200" indent="-457200" algn="just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塔节上人孔、手孔的确定；</a:t>
            </a:r>
          </a:p>
          <a:p>
            <a:pPr marL="457200" indent="-457200" algn="just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塔高确定；</a:t>
            </a:r>
          </a:p>
          <a:p>
            <a:pPr marL="457200" indent="-457200" algn="just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塔内流体力学核算，作负荷性能图；</a:t>
            </a:r>
          </a:p>
          <a:p>
            <a:pPr marL="457200" indent="-457200" algn="just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辅助装置选型设计；</a:t>
            </a:r>
          </a:p>
          <a:p>
            <a:pPr marL="457200" indent="-457200" algn="just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绘制塔设备草图和设备设计条件图，包括支承、开口方位、人孔、手孔位置等。</a:t>
            </a:r>
          </a:p>
        </p:txBody>
      </p:sp>
    </p:spTree>
    <p:extLst>
      <p:ext uri="{BB962C8B-B14F-4D97-AF65-F5344CB8AC3E}">
        <p14:creationId xmlns:p14="http://schemas.microsoft.com/office/powerpoint/2010/main" val="6644456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A7111DB-14EC-4C17-8AB1-050A35A50DD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16632"/>
            <a:ext cx="9144000" cy="64516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6.2  </a:t>
            </a: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典型化工设备选用和设计方法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BE30BC13-65F0-4D49-99F0-729F637F540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980728"/>
            <a:ext cx="9036496" cy="651653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457200" indent="-4572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反应器的选用与设计方法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9458" name="Picture 2" descr="Seeking a sense of continuity for small modular reactors | The Engineer ...">
            <a:extLst>
              <a:ext uri="{FF2B5EF4-FFF2-40B4-BE49-F238E27FC236}">
                <a16:creationId xmlns:a16="http://schemas.microsoft.com/office/drawing/2014/main" id="{65278B7A-82E1-4F35-8B46-BB601E0AE7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5" b="868"/>
          <a:stretch/>
        </p:blipFill>
        <p:spPr bwMode="auto">
          <a:xfrm>
            <a:off x="1403648" y="1718810"/>
            <a:ext cx="6696744" cy="502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37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EE84690-E2E8-40EE-A5F9-33011C82837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16632"/>
            <a:ext cx="9144000" cy="64516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6.2  </a:t>
            </a: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典型化工设备选用和设计方法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1663ED2-3D11-44C4-82FF-B5849B55B41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980728"/>
            <a:ext cx="9036496" cy="119731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457200" indent="-4572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反应器的选用与设计方法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反应器分类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EB980C4-0FCB-4C44-BC67-DB98B8001FC2}"/>
              </a:ext>
            </a:extLst>
          </p:cNvPr>
          <p:cNvSpPr/>
          <p:nvPr/>
        </p:nvSpPr>
        <p:spPr>
          <a:xfrm>
            <a:off x="3576540" y="2677277"/>
            <a:ext cx="2482623" cy="1323247"/>
          </a:xfrm>
          <a:prstGeom prst="rect">
            <a:avLst/>
          </a:prstGeom>
          <a:noFill/>
          <a:ln w="12700">
            <a:noFill/>
          </a:ln>
        </p:spPr>
        <p:txBody>
          <a:bodyPr wrap="square" anchor="t" anchorCtr="0">
            <a:spAutoFit/>
          </a:bodyPr>
          <a:lstStyle/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管式反应器 </a:t>
            </a:r>
            <a:endParaRPr lang="zh-CN" altLang="en-US" sz="2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釜式反应器</a:t>
            </a: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塔式反应器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D7E7672-FECE-4E88-9A67-D7CD9385707C}"/>
              </a:ext>
            </a:extLst>
          </p:cNvPr>
          <p:cNvSpPr/>
          <p:nvPr/>
        </p:nvSpPr>
        <p:spPr>
          <a:xfrm>
            <a:off x="581174" y="3123457"/>
            <a:ext cx="2723823" cy="430887"/>
          </a:xfrm>
          <a:prstGeom prst="rect">
            <a:avLst/>
          </a:prstGeom>
          <a:noFill/>
          <a:ln w="12700">
            <a:noFill/>
          </a:ln>
        </p:spPr>
        <p:txBody>
          <a:bodyPr wrap="none" anchor="t" anchorCtr="0">
            <a:spAutoFit/>
          </a:bodyPr>
          <a:lstStyle/>
          <a:p>
            <a:pPr algn="r"/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按反应器的几何构形</a:t>
            </a: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A3307CC3-0ABF-44F8-9E7C-8A92D8439B1C}"/>
              </a:ext>
            </a:extLst>
          </p:cNvPr>
          <p:cNvSpPr/>
          <p:nvPr/>
        </p:nvSpPr>
        <p:spPr>
          <a:xfrm>
            <a:off x="3376556" y="2770575"/>
            <a:ext cx="256850" cy="1136650"/>
          </a:xfrm>
          <a:prstGeom prst="leftBrace">
            <a:avLst>
              <a:gd name="adj1" fmla="val 40981"/>
              <a:gd name="adj2" fmla="val 50000"/>
            </a:avLst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AD491F89-B0E9-4F89-B79D-924BAD0A886A}"/>
              </a:ext>
            </a:extLst>
          </p:cNvPr>
          <p:cNvSpPr/>
          <p:nvPr/>
        </p:nvSpPr>
        <p:spPr>
          <a:xfrm>
            <a:off x="559929" y="5193352"/>
            <a:ext cx="2745068" cy="430078"/>
          </a:xfrm>
          <a:prstGeom prst="rect">
            <a:avLst/>
          </a:prstGeom>
          <a:noFill/>
          <a:ln w="12700">
            <a:noFill/>
          </a:ln>
        </p:spPr>
        <p:txBody>
          <a:bodyPr wrap="square" anchor="t" anchorCtr="0">
            <a:spAutoFit/>
          </a:bodyPr>
          <a:lstStyle/>
          <a:p>
            <a:pPr algn="r"/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按反应物的相态</a:t>
            </a: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1C279316-27F9-45B1-9C22-6FBDFE3F7E37}"/>
              </a:ext>
            </a:extLst>
          </p:cNvPr>
          <p:cNvSpPr/>
          <p:nvPr/>
        </p:nvSpPr>
        <p:spPr>
          <a:xfrm>
            <a:off x="3576540" y="4746864"/>
            <a:ext cx="5243432" cy="1323054"/>
          </a:xfrm>
          <a:prstGeom prst="rect">
            <a:avLst/>
          </a:prstGeom>
          <a:noFill/>
          <a:ln w="12700">
            <a:noFill/>
          </a:ln>
        </p:spPr>
        <p:txBody>
          <a:bodyPr wrap="square" anchor="t" anchorCtr="0">
            <a:spAutoFit/>
          </a:bodyPr>
          <a:lstStyle/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均相反应器：如气相均相、液相均相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           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反应器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非均相反应器：气固相反应器</a:t>
            </a:r>
            <a:endParaRPr lang="zh-CN" altLang="en-US" sz="22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AutoShape 7">
            <a:extLst>
              <a:ext uri="{FF2B5EF4-FFF2-40B4-BE49-F238E27FC236}">
                <a16:creationId xmlns:a16="http://schemas.microsoft.com/office/drawing/2014/main" id="{999ACE29-46B7-490F-9C3F-7AD8ECB6DBA0}"/>
              </a:ext>
            </a:extLst>
          </p:cNvPr>
          <p:cNvSpPr/>
          <p:nvPr/>
        </p:nvSpPr>
        <p:spPr>
          <a:xfrm>
            <a:off x="3376556" y="4840066"/>
            <a:ext cx="256850" cy="1136650"/>
          </a:xfrm>
          <a:prstGeom prst="leftBrace">
            <a:avLst>
              <a:gd name="adj1" fmla="val 40981"/>
              <a:gd name="adj2" fmla="val 50000"/>
            </a:avLst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0" name="Picture 2" descr="Power-to-liquid via synthesis of methanol, DME or Fischer–Tropsch-fuels ...">
            <a:extLst>
              <a:ext uri="{FF2B5EF4-FFF2-40B4-BE49-F238E27FC236}">
                <a16:creationId xmlns:a16="http://schemas.microsoft.com/office/drawing/2014/main" id="{AEC2D2F4-7BCA-4D3E-8E18-59C817145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010" y="1108202"/>
            <a:ext cx="2465486" cy="176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375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31BFB26-1EA3-4338-AB0D-3D18B2D2B67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16632"/>
            <a:ext cx="9144000" cy="64516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6.2  </a:t>
            </a: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典型化工设备选用和设计方法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404AC8F-4B81-49C2-B854-BF7614BA7A4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980728"/>
            <a:ext cx="9036496" cy="119731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457200" indent="-4572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反应器的选用与设计方法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反应器分类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3E0E9E03-0804-4F36-9F34-7D2091AF48D1}"/>
              </a:ext>
            </a:extLst>
          </p:cNvPr>
          <p:cNvSpPr/>
          <p:nvPr/>
        </p:nvSpPr>
        <p:spPr>
          <a:xfrm>
            <a:off x="2442098" y="3083092"/>
            <a:ext cx="1595309" cy="430887"/>
          </a:xfrm>
          <a:prstGeom prst="rect">
            <a:avLst/>
          </a:prstGeom>
          <a:noFill/>
          <a:ln w="12700">
            <a:noFill/>
          </a:ln>
        </p:spPr>
        <p:txBody>
          <a:bodyPr wrap="none" anchor="t" anchorCtr="0">
            <a:spAutoFit/>
          </a:bodyPr>
          <a:lstStyle/>
          <a:p>
            <a:pPr algn="r"/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按操作方式</a:t>
            </a:r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8D4A2CE7-B024-43DD-9C62-74A3239A9ED1}"/>
              </a:ext>
            </a:extLst>
          </p:cNvPr>
          <p:cNvSpPr/>
          <p:nvPr/>
        </p:nvSpPr>
        <p:spPr>
          <a:xfrm>
            <a:off x="4427984" y="2636912"/>
            <a:ext cx="2223686" cy="1323247"/>
          </a:xfrm>
          <a:prstGeom prst="rect">
            <a:avLst/>
          </a:prstGeom>
          <a:noFill/>
          <a:ln w="12700">
            <a:noFill/>
          </a:ln>
        </p:spPr>
        <p:txBody>
          <a:bodyPr wrap="none" anchor="t" anchorCtr="0">
            <a:spAutoFit/>
          </a:bodyPr>
          <a:lstStyle/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连续式反应器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间歇式反应器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半连续反应器</a:t>
            </a: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A7E1DF46-B584-44EE-8E5A-74DE77B3FFF8}"/>
              </a:ext>
            </a:extLst>
          </p:cNvPr>
          <p:cNvSpPr/>
          <p:nvPr/>
        </p:nvSpPr>
        <p:spPr>
          <a:xfrm>
            <a:off x="749327" y="4739276"/>
            <a:ext cx="3288080" cy="430887"/>
          </a:xfrm>
          <a:prstGeom prst="rect">
            <a:avLst/>
          </a:prstGeom>
          <a:noFill/>
          <a:ln w="12700">
            <a:noFill/>
          </a:ln>
        </p:spPr>
        <p:txBody>
          <a:bodyPr wrap="none" anchor="t" anchorCtr="0">
            <a:spAutoFit/>
          </a:bodyPr>
          <a:lstStyle/>
          <a:p>
            <a:pPr algn="r"/>
            <a:r>
              <a: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按反应器内物流流动状态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051B872D-C06F-4E38-8754-33641F77B4D6}"/>
              </a:ext>
            </a:extLst>
          </p:cNvPr>
          <p:cNvSpPr/>
          <p:nvPr/>
        </p:nvSpPr>
        <p:spPr>
          <a:xfrm>
            <a:off x="4427984" y="4293096"/>
            <a:ext cx="2787943" cy="1323247"/>
          </a:xfrm>
          <a:prstGeom prst="rect">
            <a:avLst/>
          </a:prstGeom>
          <a:noFill/>
          <a:ln w="12700">
            <a:noFill/>
          </a:ln>
        </p:spPr>
        <p:txBody>
          <a:bodyPr wrap="none" anchor="t" anchorCtr="0">
            <a:spAutoFit/>
          </a:bodyPr>
          <a:lstStyle/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理想平推流反应器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理想全混流反应器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非理想流反应器</a:t>
            </a:r>
          </a:p>
        </p:txBody>
      </p:sp>
      <p:sp>
        <p:nvSpPr>
          <p:cNvPr id="22" name="AutoShape 7">
            <a:extLst>
              <a:ext uri="{FF2B5EF4-FFF2-40B4-BE49-F238E27FC236}">
                <a16:creationId xmlns:a16="http://schemas.microsoft.com/office/drawing/2014/main" id="{42183DA3-E67B-48D4-9161-5E5A5F49B0B6}"/>
              </a:ext>
            </a:extLst>
          </p:cNvPr>
          <p:cNvSpPr/>
          <p:nvPr/>
        </p:nvSpPr>
        <p:spPr>
          <a:xfrm>
            <a:off x="4037407" y="2730210"/>
            <a:ext cx="256850" cy="1136650"/>
          </a:xfrm>
          <a:prstGeom prst="leftBrace">
            <a:avLst>
              <a:gd name="adj1" fmla="val 40981"/>
              <a:gd name="adj2" fmla="val 50000"/>
            </a:avLst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" name="AutoShape 7">
            <a:extLst>
              <a:ext uri="{FF2B5EF4-FFF2-40B4-BE49-F238E27FC236}">
                <a16:creationId xmlns:a16="http://schemas.microsoft.com/office/drawing/2014/main" id="{F4C3FD5E-C46F-497F-B62D-E95E6486FC9F}"/>
              </a:ext>
            </a:extLst>
          </p:cNvPr>
          <p:cNvSpPr/>
          <p:nvPr/>
        </p:nvSpPr>
        <p:spPr>
          <a:xfrm>
            <a:off x="4037407" y="4386394"/>
            <a:ext cx="256850" cy="1136650"/>
          </a:xfrm>
          <a:prstGeom prst="leftBrace">
            <a:avLst>
              <a:gd name="adj1" fmla="val 40981"/>
              <a:gd name="adj2" fmla="val 50000"/>
            </a:avLst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5" name="Picture 2" descr="Power-to-liquid via synthesis of methanol, DME or Fischer–Tropsch-fuels ...">
            <a:extLst>
              <a:ext uri="{FF2B5EF4-FFF2-40B4-BE49-F238E27FC236}">
                <a16:creationId xmlns:a16="http://schemas.microsoft.com/office/drawing/2014/main" id="{61A08FB3-D428-45B0-BB17-07FF88DBA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010" y="1108202"/>
            <a:ext cx="2465486" cy="176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6885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Power-to-liquid via synthesis of methanol, DME or Fischer–Tropsch-fuels ...">
            <a:extLst>
              <a:ext uri="{FF2B5EF4-FFF2-40B4-BE49-F238E27FC236}">
                <a16:creationId xmlns:a16="http://schemas.microsoft.com/office/drawing/2014/main" id="{DE495A6A-D225-4CAB-9FC0-B5E6A35F9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010" y="1108202"/>
            <a:ext cx="2465486" cy="176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5A7E0B73-70D9-40EA-8BCC-3E821CB4DBC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16632"/>
            <a:ext cx="9144000" cy="64516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6.2  </a:t>
            </a: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典型化工设备选用和设计方法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B21013D0-1963-4C8B-BE7F-B777B7A05D1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980728"/>
            <a:ext cx="9036496" cy="512845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457200" indent="-4572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反应器的选用与设计方法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反应器设计的基本内容及设计要点</a:t>
            </a:r>
            <a:endParaRPr lang="en-US" altLang="zh-CN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57505" indent="-357505" algn="just" latinLnBrk="0">
              <a:lnSpc>
                <a:spcPct val="125000"/>
              </a:lnSpc>
              <a:spcBef>
                <a:spcPts val="0"/>
              </a:spcBef>
              <a:buClr>
                <a:schemeClr val="hlink"/>
              </a:buClr>
              <a:buFont typeface="Wingdings" panose="05000000000000000000" pitchFamily="2" charset="2"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设计基本内容：</a:t>
            </a:r>
          </a:p>
          <a:p>
            <a:pPr marL="800100" lvl="1" indent="-342900" algn="just">
              <a:lnSpc>
                <a:spcPct val="125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根据化学反应动力学特性选择合适的反应器形式；</a:t>
            </a:r>
          </a:p>
          <a:p>
            <a:pPr marL="800100" lvl="1" indent="-342900" algn="just">
              <a:lnSpc>
                <a:spcPct val="125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结合反应动力学和反应器传递特性确定反应器型式及操作方式；</a:t>
            </a:r>
          </a:p>
          <a:p>
            <a:pPr marL="800100" lvl="1" indent="-342900" algn="just">
              <a:lnSpc>
                <a:spcPct val="125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根据给定生产规模对反应器进行设计，确定反应器的几何尺寸。</a:t>
            </a:r>
          </a:p>
          <a:p>
            <a:pPr marL="357505" marR="0" indent="-357505" algn="just" latinLnBrk="0">
              <a:lnSpc>
                <a:spcPct val="125000"/>
              </a:lnSpc>
              <a:spcBef>
                <a:spcPts val="0"/>
              </a:spcBef>
              <a:buClr>
                <a:schemeClr val="hlink"/>
              </a:buClr>
              <a:buSzTx/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设计要点：</a:t>
            </a:r>
            <a:endParaRPr lang="zh-CN" altLang="en-US" b="1" kern="1200" cap="none" spc="0" normalizeH="0" baseline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814705" lvl="1" indent="-357505" algn="just">
              <a:lnSpc>
                <a:spcPct val="125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保证物料转化率和反应时间；</a:t>
            </a:r>
            <a:endParaRPr lang="zh-CN" altLang="en-US" sz="2200" b="1" kern="1200" cap="none" spc="0" normalizeH="0" baseline="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814705" lvl="1" indent="-357505" algn="just">
              <a:lnSpc>
                <a:spcPct val="125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满足反应的热传递要求；</a:t>
            </a:r>
            <a:endParaRPr lang="zh-CN" altLang="en-US" sz="2200" b="1" kern="1200" cap="none" spc="0" normalizeH="0" baseline="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814705" lvl="1" indent="-357505" algn="just">
              <a:lnSpc>
                <a:spcPct val="125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设计适当的搅拌器或类似作用的机构；</a:t>
            </a:r>
            <a:endParaRPr lang="zh-CN" altLang="en-US" sz="2200" b="1" kern="1200" cap="none" spc="0" normalizeH="0" baseline="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814705" lvl="1" indent="-357505" algn="just">
              <a:lnSpc>
                <a:spcPct val="125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注意材质选用和机械加工要求。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36329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8B125682-6FED-4CC6-A2EF-AAE79DC25C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60" t="10583" r="18774" b="10874"/>
          <a:stretch/>
        </p:blipFill>
        <p:spPr>
          <a:xfrm>
            <a:off x="6192688" y="2603328"/>
            <a:ext cx="2843808" cy="3633984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1B1CECF9-B8D5-4988-BB85-9D874FFA9B2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16632"/>
            <a:ext cx="9144000" cy="64516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6.2  </a:t>
            </a: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典型化工设备选用和设计方法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9124D98-2ED9-4F65-B2DC-9478C2C4C34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980728"/>
            <a:ext cx="6876256" cy="5820952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457200" indent="-4572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反应器的选用与设计方法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釜式反应器设计程序</a:t>
            </a:r>
            <a:endParaRPr lang="en-US" altLang="zh-CN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latinLnBrk="0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根据工艺流程的特点，确定反应釜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操作方式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；</a:t>
            </a:r>
          </a:p>
          <a:p>
            <a:pPr marL="457200" indent="-457200" algn="just" latinLnBrk="0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汇总设计基础数据：生产规模、反应时间、温度、装填系数、物料性质等；</a:t>
            </a:r>
          </a:p>
          <a:p>
            <a:pPr marL="457200" indent="-457200" algn="just" latinLnBrk="0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计算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反应釜体积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latinLnBrk="0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确定反应釜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设计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体积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和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台数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latinLnBrk="0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反应釜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直径和筒体高度、封头确定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latinLnBrk="0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传热面积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计算和校核；——夹套和加热盘管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latinLnBrk="0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搅拌器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设计；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latinLnBrk="0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管口和开孔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设计；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latinLnBrk="0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画出反应器设计草图。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01226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F74B4609-D1FE-4662-894F-DD17682B7C6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16632"/>
            <a:ext cx="9144000" cy="64516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6.2  </a:t>
            </a: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典型化工设备选用和设计方法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1C6C449-61B2-4896-B225-85A7FA91E3B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980728"/>
            <a:ext cx="9036496" cy="574753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457200" indent="-4572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反应器的选用与设计方法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固定床反应器设计程序</a:t>
            </a:r>
            <a:endParaRPr lang="en-US" altLang="zh-CN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汇总物料衡算和物性数据。</a:t>
            </a:r>
          </a:p>
          <a:p>
            <a:pPr marL="457200" indent="-457200" algn="just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计算</a:t>
            </a:r>
            <a:r>
              <a:rPr lang="zh-CN" altLang="en-US" sz="2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床层体积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zh-CN" altLang="en-US" sz="2200" b="1" dirty="0">
              <a:solidFill>
                <a:schemeClr val="hlin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计算</a:t>
            </a:r>
            <a:r>
              <a:rPr lang="zh-CN" altLang="en-US" sz="2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床高和直径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：假设床层D，根据床层有效体积核算床层H，估算催化剂堆积高度；</a:t>
            </a:r>
            <a:r>
              <a:rPr lang="zh-CN" altLang="en-US" sz="2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验算气速保证反应的停留时间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。若假设不合理重新假设再试算。</a:t>
            </a:r>
          </a:p>
          <a:p>
            <a:pPr marL="457200" indent="-457200" algn="just"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验算</a:t>
            </a:r>
            <a:r>
              <a:rPr lang="zh-CN" altLang="en-US" sz="2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流体阻力和传热系数K。</a:t>
            </a:r>
          </a:p>
          <a:p>
            <a:pPr marL="800100" lvl="1" indent="-342900" algn="just">
              <a:lnSpc>
                <a:spcPct val="125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阻力↑，床层</a:t>
            </a:r>
            <a:r>
              <a:rPr lang="en-US" altLang="zh-CN" sz="2000" b="1" i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D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↓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，动力消耗↑：宁可增加催化剂体积，也不主张流体阻力偏大，以免影响整个操作体系。</a:t>
            </a:r>
          </a:p>
          <a:p>
            <a:pPr marL="800100" lvl="1" indent="-342900" algn="just">
              <a:lnSpc>
                <a:spcPct val="125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传热系数</a:t>
            </a:r>
            <a:r>
              <a:rPr lang="en-US" altLang="zh-CN" sz="2000" b="1" i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K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：一般取经验值或中试值。</a:t>
            </a:r>
          </a:p>
          <a:p>
            <a:pPr marL="457200" indent="-457200" algn="just">
              <a:lnSpc>
                <a:spcPct val="125000"/>
              </a:lnSpc>
              <a:spcBef>
                <a:spcPts val="0"/>
              </a:spcBef>
              <a:buFont typeface="+mj-lt"/>
              <a:buAutoNum type="arabicPeriod" startAt="5"/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绘制反应器设计条件图，决定</a:t>
            </a:r>
            <a:r>
              <a:rPr lang="zh-CN" altLang="en-US" sz="2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床层、床底和床顶的开口方位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、标注尺寸等。</a:t>
            </a:r>
          </a:p>
        </p:txBody>
      </p:sp>
      <p:pic>
        <p:nvPicPr>
          <p:cNvPr id="9218" name="Picture 2" descr="Description of Reactors (Petroleum Refining)">
            <a:extLst>
              <a:ext uri="{FF2B5EF4-FFF2-40B4-BE49-F238E27FC236}">
                <a16:creationId xmlns:a16="http://schemas.microsoft.com/office/drawing/2014/main" id="{17F633D9-7EF6-4058-9EB1-4B227014E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133" y="1124744"/>
            <a:ext cx="237836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0798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11B6F10-1216-4258-AB41-D412C1C3AE2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16632"/>
            <a:ext cx="9144000" cy="64516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6.3  </a:t>
            </a: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化工设备图（条件图）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FD0D0CC-B027-45CA-B4CA-D913655FAF5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980728"/>
            <a:ext cx="8964295" cy="651653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457200" indent="-457200" algn="just" eaLnBrk="1" hangingPunct="1">
              <a:lnSpc>
                <a:spcPct val="125000"/>
              </a:lnSpc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化工设备图的分类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AC888E08-1005-487D-A09B-6E4CC98A8E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961169"/>
              </p:ext>
            </p:extLst>
          </p:nvPr>
        </p:nvGraphicFramePr>
        <p:xfrm>
          <a:off x="107505" y="1628800"/>
          <a:ext cx="8917226" cy="5227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378">
                  <a:extLst>
                    <a:ext uri="{9D8B030D-6E8A-4147-A177-3AD203B41FA5}">
                      <a16:colId xmlns:a16="http://schemas.microsoft.com/office/drawing/2014/main" val="2126437904"/>
                    </a:ext>
                  </a:extLst>
                </a:gridCol>
                <a:gridCol w="7054848">
                  <a:extLst>
                    <a:ext uri="{9D8B030D-6E8A-4147-A177-3AD203B41FA5}">
                      <a16:colId xmlns:a16="http://schemas.microsoft.com/office/drawing/2014/main" val="38154335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5000"/>
                        </a:lnSpc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2400" b="1" dirty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设备总图：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en-US" altLang="zh-CN" sz="2400" b="1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表示化工设备及附属装置全貌、组成和特性的图样。它应表达设备</a:t>
                      </a: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各主要部分结构特征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2400" b="1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装配连接关系、主要特征尺寸和外形尺寸，并写明技术要求，技术特性等技术资料</a:t>
                      </a: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； 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508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5000"/>
                        </a:lnSpc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2400" b="1" dirty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装配图：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表示化工设备的结构、尺寸、各零部件间的</a:t>
                      </a: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装配连接关系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2400" b="1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并写明技术要求和技术特性等技术资料的图样</a:t>
                      </a: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；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0295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5000"/>
                        </a:lnSpc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2400" b="1" dirty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部件图：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表示可拆或不可拆</a:t>
                      </a: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部件的结构形状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2400" b="1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尺寸大小、技术要求和技术特性等技术资料的图样</a:t>
                      </a: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；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757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5000"/>
                        </a:lnSpc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2400" b="1" dirty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零件图：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en-US" altLang="zh-CN" sz="2400" b="1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表示化工</a:t>
                      </a: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设备零件的结构形状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2400" b="1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尺寸大小及加工、热处理、检验等技术资料的图样</a:t>
                      </a: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；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7057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34771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4C9935BA-51A5-4D00-A3AC-21068098211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980728"/>
            <a:ext cx="8964295" cy="651653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457200" indent="-457200" algn="just" eaLnBrk="1" hangingPunct="1">
              <a:lnSpc>
                <a:spcPct val="125000"/>
              </a:lnSpc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化工设备图的分类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4" name="表格 6">
            <a:extLst>
              <a:ext uri="{FF2B5EF4-FFF2-40B4-BE49-F238E27FC236}">
                <a16:creationId xmlns:a16="http://schemas.microsoft.com/office/drawing/2014/main" id="{83A4912E-B76A-4A41-BBC1-BC164BC5D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031954"/>
              </p:ext>
            </p:extLst>
          </p:nvPr>
        </p:nvGraphicFramePr>
        <p:xfrm>
          <a:off x="107505" y="1628800"/>
          <a:ext cx="8917226" cy="2892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378">
                  <a:extLst>
                    <a:ext uri="{9D8B030D-6E8A-4147-A177-3AD203B41FA5}">
                      <a16:colId xmlns:a16="http://schemas.microsoft.com/office/drawing/2014/main" val="2126437904"/>
                    </a:ext>
                  </a:extLst>
                </a:gridCol>
                <a:gridCol w="7054848">
                  <a:extLst>
                    <a:ext uri="{9D8B030D-6E8A-4147-A177-3AD203B41FA5}">
                      <a16:colId xmlns:a16="http://schemas.microsoft.com/office/drawing/2014/main" val="38154335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5000"/>
                        </a:lnSpc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2400" b="1" dirty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表格图：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用综合列表方式表示结构形状相同、尺寸大小不同的化工设备、部件、零件的图样；  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508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5000"/>
                        </a:lnSpc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2400" b="1" dirty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标准图：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经国家有关主管部门批准的标准化或系列化设备、部件或零件的图样；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0295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5000"/>
                        </a:lnSpc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2400" b="1" dirty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通用图：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经过生产考验，结构成熟，能重复使用的系列化设备、部件和零件的图纸。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757197"/>
                  </a:ext>
                </a:extLst>
              </a:tr>
            </a:tbl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1F029B1E-9CFF-4CC0-82B6-1A7773BF87D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116632"/>
            <a:ext cx="9144000" cy="64516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6.3  </a:t>
            </a: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化工设备图（条件图）</a:t>
            </a:r>
          </a:p>
        </p:txBody>
      </p:sp>
    </p:spTree>
    <p:extLst>
      <p:ext uri="{BB962C8B-B14F-4D97-AF65-F5344CB8AC3E}">
        <p14:creationId xmlns:p14="http://schemas.microsoft.com/office/powerpoint/2010/main" val="2168290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08CDAD75-6B96-415C-8740-6E30D58B8B2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980728"/>
            <a:ext cx="8964295" cy="1267206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457200" indent="-457200" algn="just" eaLnBrk="1" hangingPunct="1">
              <a:lnSpc>
                <a:spcPct val="125000"/>
              </a:lnSpc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化工设备图的基本内容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25000"/>
              </a:lnSpc>
            </a:pP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F2CFC3D-80F1-48E6-A2B3-3EFB98319477}"/>
              </a:ext>
            </a:extLst>
          </p:cNvPr>
          <p:cNvSpPr txBox="1"/>
          <p:nvPr/>
        </p:nvSpPr>
        <p:spPr>
          <a:xfrm>
            <a:off x="14353" y="1694151"/>
            <a:ext cx="4443308" cy="2819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 latinLnBrk="0">
              <a:lnSpc>
                <a:spcPct val="125000"/>
              </a:lnSpc>
              <a:buFont typeface="+mj-lt"/>
              <a:buAutoNum type="arabicPeriod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标题栏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设计单位、设备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(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项目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)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名称、图纸名称、图号、设计阶段、比例、图纸张数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(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共＿张、第＿张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)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、设计、制图、校核、审核、审定等人的签字及日期。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C8B5DFD-306E-4544-AD1F-AC95DE140FA6}"/>
              </a:ext>
            </a:extLst>
          </p:cNvPr>
          <p:cNvGrpSpPr/>
          <p:nvPr/>
        </p:nvGrpSpPr>
        <p:grpSpPr>
          <a:xfrm>
            <a:off x="4580317" y="1844824"/>
            <a:ext cx="4342685" cy="2947904"/>
            <a:chOff x="7110" y="6191"/>
            <a:chExt cx="6232" cy="4310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89572A61-839E-4F2E-9DCD-C08D678FB65C}"/>
                </a:ext>
              </a:extLst>
            </p:cNvPr>
            <p:cNvGrpSpPr/>
            <p:nvPr/>
          </p:nvGrpSpPr>
          <p:grpSpPr>
            <a:xfrm>
              <a:off x="7110" y="6191"/>
              <a:ext cx="6232" cy="4310"/>
              <a:chOff x="7223" y="5513"/>
              <a:chExt cx="6232" cy="4310"/>
            </a:xfrm>
          </p:grpSpPr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7C7D8039-7637-4A15-A2E3-9D6FE16A7610}"/>
                  </a:ext>
                </a:extLst>
              </p:cNvPr>
              <p:cNvCxnSpPr/>
              <p:nvPr/>
            </p:nvCxnSpPr>
            <p:spPr>
              <a:xfrm flipH="1">
                <a:off x="7223" y="5513"/>
                <a:ext cx="623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382812F1-7310-4CF3-B62B-B0DF62106C9C}"/>
                  </a:ext>
                </a:extLst>
              </p:cNvPr>
              <p:cNvCxnSpPr/>
              <p:nvPr/>
            </p:nvCxnSpPr>
            <p:spPr>
              <a:xfrm flipH="1">
                <a:off x="7223" y="9823"/>
                <a:ext cx="623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AD159CB6-FE9A-497A-BA1D-AE33F08B04DF}"/>
                  </a:ext>
                </a:extLst>
              </p:cNvPr>
              <p:cNvCxnSpPr/>
              <p:nvPr/>
            </p:nvCxnSpPr>
            <p:spPr>
              <a:xfrm>
                <a:off x="7223" y="5513"/>
                <a:ext cx="0" cy="430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338FABE2-09A4-4627-95F5-0CE1D902E517}"/>
                  </a:ext>
                </a:extLst>
              </p:cNvPr>
              <p:cNvCxnSpPr/>
              <p:nvPr/>
            </p:nvCxnSpPr>
            <p:spPr>
              <a:xfrm>
                <a:off x="13455" y="5514"/>
                <a:ext cx="0" cy="430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F8A2E91A-D9C1-4DDF-8599-57AEB7671BEE}"/>
                  </a:ext>
                </a:extLst>
              </p:cNvPr>
              <p:cNvCxnSpPr/>
              <p:nvPr/>
            </p:nvCxnSpPr>
            <p:spPr>
              <a:xfrm flipH="1">
                <a:off x="7223" y="5741"/>
                <a:ext cx="623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6E2463FB-88B2-4A02-B979-D92C9DD71561}"/>
                  </a:ext>
                </a:extLst>
              </p:cNvPr>
              <p:cNvCxnSpPr/>
              <p:nvPr/>
            </p:nvCxnSpPr>
            <p:spPr>
              <a:xfrm>
                <a:off x="7654" y="5741"/>
                <a:ext cx="0" cy="39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F1D3006D-8D32-4C81-8C33-D9D25D94D89A}"/>
                  </a:ext>
                </a:extLst>
              </p:cNvPr>
              <p:cNvCxnSpPr/>
              <p:nvPr/>
            </p:nvCxnSpPr>
            <p:spPr>
              <a:xfrm flipH="1">
                <a:off x="7657" y="6138"/>
                <a:ext cx="964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11D288A0-EC18-4EF1-968D-840DF28D9888}"/>
                  </a:ext>
                </a:extLst>
              </p:cNvPr>
              <p:cNvCxnSpPr/>
              <p:nvPr/>
            </p:nvCxnSpPr>
            <p:spPr>
              <a:xfrm flipH="1">
                <a:off x="7226" y="6965"/>
                <a:ext cx="42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1888869C-79ED-4736-AD3C-D648C60B0886}"/>
                  </a:ext>
                </a:extLst>
              </p:cNvPr>
              <p:cNvCxnSpPr/>
              <p:nvPr/>
            </p:nvCxnSpPr>
            <p:spPr>
              <a:xfrm flipH="1">
                <a:off x="11991" y="6647"/>
                <a:ext cx="120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B0C3F7D7-B1BC-4494-B10E-DE3C38259BF0}"/>
                  </a:ext>
                </a:extLst>
              </p:cNvPr>
              <p:cNvCxnSpPr/>
              <p:nvPr/>
            </p:nvCxnSpPr>
            <p:spPr>
              <a:xfrm>
                <a:off x="13210" y="5741"/>
                <a:ext cx="0" cy="39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FD0E052A-F33F-4125-A70C-F13EB59ED2C0}"/>
                  </a:ext>
                </a:extLst>
              </p:cNvPr>
              <p:cNvCxnSpPr/>
              <p:nvPr/>
            </p:nvCxnSpPr>
            <p:spPr>
              <a:xfrm flipH="1">
                <a:off x="12008" y="7447"/>
                <a:ext cx="120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5FD9201E-7688-4EF0-B6AE-1CDFBBC6C364}"/>
                  </a:ext>
                </a:extLst>
              </p:cNvPr>
              <p:cNvCxnSpPr/>
              <p:nvPr/>
            </p:nvCxnSpPr>
            <p:spPr>
              <a:xfrm flipH="1">
                <a:off x="11991" y="7101"/>
                <a:ext cx="120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22E3F9F4-0A6E-4446-9C5A-66AA70D12C99}"/>
                  </a:ext>
                </a:extLst>
              </p:cNvPr>
              <p:cNvCxnSpPr/>
              <p:nvPr/>
            </p:nvCxnSpPr>
            <p:spPr>
              <a:xfrm flipH="1">
                <a:off x="12008" y="7895"/>
                <a:ext cx="120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8D49F0F5-EE9F-4281-8DED-B775626C6B2B}"/>
                  </a:ext>
                </a:extLst>
              </p:cNvPr>
              <p:cNvCxnSpPr/>
              <p:nvPr/>
            </p:nvCxnSpPr>
            <p:spPr>
              <a:xfrm flipH="1">
                <a:off x="7651" y="9709"/>
                <a:ext cx="555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B2F2DA65-2566-4B61-9844-4224D5722529}"/>
                  </a:ext>
                </a:extLst>
              </p:cNvPr>
              <p:cNvCxnSpPr/>
              <p:nvPr/>
            </p:nvCxnSpPr>
            <p:spPr>
              <a:xfrm flipH="1">
                <a:off x="12008" y="9191"/>
                <a:ext cx="120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31FDDD73-A3E8-42D4-9984-214A9ED06003}"/>
                  </a:ext>
                </a:extLst>
              </p:cNvPr>
              <p:cNvCxnSpPr/>
              <p:nvPr/>
            </p:nvCxnSpPr>
            <p:spPr>
              <a:xfrm flipH="1">
                <a:off x="12008" y="8743"/>
                <a:ext cx="120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E5E4B261-E289-40F4-81E4-6699053A22E8}"/>
                  </a:ext>
                </a:extLst>
              </p:cNvPr>
              <p:cNvCxnSpPr/>
              <p:nvPr/>
            </p:nvCxnSpPr>
            <p:spPr>
              <a:xfrm flipH="1">
                <a:off x="8334" y="6647"/>
                <a:ext cx="314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9D812ACA-6FAE-49A1-9A53-B79B4351B615}"/>
                  </a:ext>
                </a:extLst>
              </p:cNvPr>
              <p:cNvCxnSpPr/>
              <p:nvPr/>
            </p:nvCxnSpPr>
            <p:spPr>
              <a:xfrm flipH="1">
                <a:off x="8334" y="9369"/>
                <a:ext cx="314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17AFA57C-7EAB-4B70-AE6B-BD0AAD6122B2}"/>
                  </a:ext>
                </a:extLst>
              </p:cNvPr>
              <p:cNvCxnSpPr/>
              <p:nvPr/>
            </p:nvCxnSpPr>
            <p:spPr>
              <a:xfrm>
                <a:off x="8334" y="6647"/>
                <a:ext cx="0" cy="27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7448C051-03BC-4237-ABEF-1DB89F225DF7}"/>
                  </a:ext>
                </a:extLst>
              </p:cNvPr>
              <p:cNvCxnSpPr/>
              <p:nvPr/>
            </p:nvCxnSpPr>
            <p:spPr>
              <a:xfrm>
                <a:off x="11480" y="6647"/>
                <a:ext cx="0" cy="27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872B03AC-B815-45D0-83D0-31148B5D4001}"/>
                  </a:ext>
                </a:extLst>
              </p:cNvPr>
              <p:cNvCxnSpPr/>
              <p:nvPr/>
            </p:nvCxnSpPr>
            <p:spPr>
              <a:xfrm>
                <a:off x="8621" y="5740"/>
                <a:ext cx="0" cy="40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AEEC5E50-4805-4138-A65F-6B388E54BCDD}"/>
                  </a:ext>
                </a:extLst>
              </p:cNvPr>
              <p:cNvCxnSpPr/>
              <p:nvPr/>
            </p:nvCxnSpPr>
            <p:spPr>
              <a:xfrm>
                <a:off x="11991" y="6647"/>
                <a:ext cx="0" cy="45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CEF2B5E5-F56A-4088-BC32-82CB248C797D}"/>
                  </a:ext>
                </a:extLst>
              </p:cNvPr>
              <p:cNvCxnSpPr/>
              <p:nvPr/>
            </p:nvCxnSpPr>
            <p:spPr>
              <a:xfrm>
                <a:off x="12008" y="7438"/>
                <a:ext cx="0" cy="45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52C7C826-2B1D-4D30-8707-AEFF3A8A56B1}"/>
                  </a:ext>
                </a:extLst>
              </p:cNvPr>
              <p:cNvCxnSpPr/>
              <p:nvPr/>
            </p:nvCxnSpPr>
            <p:spPr>
              <a:xfrm>
                <a:off x="12008" y="8743"/>
                <a:ext cx="0" cy="96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D4DBFB7-EC14-4CCF-A33E-7B848B33A7C2}"/>
                </a:ext>
              </a:extLst>
            </p:cNvPr>
            <p:cNvSpPr txBox="1"/>
            <p:nvPr/>
          </p:nvSpPr>
          <p:spPr>
            <a:xfrm>
              <a:off x="7113" y="6596"/>
              <a:ext cx="227" cy="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b="1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签字栏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2C85A98-9A40-4EE0-92EA-9CBA5A661337}"/>
                </a:ext>
              </a:extLst>
            </p:cNvPr>
            <p:cNvSpPr txBox="1"/>
            <p:nvPr/>
          </p:nvSpPr>
          <p:spPr>
            <a:xfrm>
              <a:off x="7565" y="6424"/>
              <a:ext cx="909" cy="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b="1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修改表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44BF42E-F9F3-49B0-A5C4-7EB726BCC7A4}"/>
                </a:ext>
              </a:extLst>
            </p:cNvPr>
            <p:cNvSpPr txBox="1"/>
            <p:nvPr/>
          </p:nvSpPr>
          <p:spPr>
            <a:xfrm>
              <a:off x="9340" y="8462"/>
              <a:ext cx="909" cy="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b="1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装配图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ED25A4F-B9CD-4EA6-A932-1DAC7903B34E}"/>
                </a:ext>
              </a:extLst>
            </p:cNvPr>
            <p:cNvSpPr txBox="1"/>
            <p:nvPr/>
          </p:nvSpPr>
          <p:spPr>
            <a:xfrm>
              <a:off x="11849" y="7359"/>
              <a:ext cx="1307" cy="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b="1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技术特性表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EBCBE79-F20B-4236-8964-7667CC15772A}"/>
                </a:ext>
              </a:extLst>
            </p:cNvPr>
            <p:cNvSpPr txBox="1"/>
            <p:nvPr/>
          </p:nvSpPr>
          <p:spPr>
            <a:xfrm>
              <a:off x="12041" y="8156"/>
              <a:ext cx="909" cy="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b="1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管口表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0FC1497-CF6F-489C-8757-B599F04D4C1D}"/>
                </a:ext>
              </a:extLst>
            </p:cNvPr>
            <p:cNvSpPr txBox="1"/>
            <p:nvPr/>
          </p:nvSpPr>
          <p:spPr>
            <a:xfrm>
              <a:off x="12041" y="9935"/>
              <a:ext cx="909" cy="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b="1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标题栏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C534F83-759C-42F1-89BD-F364E1913B6A}"/>
                </a:ext>
              </a:extLst>
            </p:cNvPr>
            <p:cNvSpPr txBox="1"/>
            <p:nvPr/>
          </p:nvSpPr>
          <p:spPr>
            <a:xfrm>
              <a:off x="12041" y="9452"/>
              <a:ext cx="909" cy="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b="1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明细表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06389C9-6B2B-4BD6-9F69-E90B99F8E8FE}"/>
                </a:ext>
              </a:extLst>
            </p:cNvPr>
            <p:cNvSpPr txBox="1"/>
            <p:nvPr/>
          </p:nvSpPr>
          <p:spPr>
            <a:xfrm>
              <a:off x="11878" y="8973"/>
              <a:ext cx="1307" cy="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b="1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设备净重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F53447F-29BB-4578-9F8C-3AD53383E0C8}"/>
                </a:ext>
              </a:extLst>
            </p:cNvPr>
            <p:cNvSpPr txBox="1"/>
            <p:nvPr/>
          </p:nvSpPr>
          <p:spPr>
            <a:xfrm>
              <a:off x="11790" y="6462"/>
              <a:ext cx="1307" cy="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b="1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技术要求：</a:t>
              </a:r>
            </a:p>
            <a:p>
              <a:r>
                <a:rPr lang="zh-CN" altLang="en-US" sz="1000" b="1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注</a:t>
              </a:r>
              <a:r>
                <a:rPr lang="en-US" altLang="zh-CN" sz="1000" b="1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…</a:t>
              </a:r>
              <a:endParaRPr lang="zh-CN" altLang="en-US" sz="10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endParaRPr lang="zh-CN" altLang="en-US" sz="10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2" name="Rectangle 2">
            <a:extLst>
              <a:ext uri="{FF2B5EF4-FFF2-40B4-BE49-F238E27FC236}">
                <a16:creationId xmlns:a16="http://schemas.microsoft.com/office/drawing/2014/main" id="{20795327-31FF-4A4B-8ADB-45FB3AE9A16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116632"/>
            <a:ext cx="9144000" cy="64516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6.3  </a:t>
            </a: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化工设备图（条件图）</a:t>
            </a:r>
          </a:p>
        </p:txBody>
      </p:sp>
    </p:spTree>
    <p:extLst>
      <p:ext uri="{BB962C8B-B14F-4D97-AF65-F5344CB8AC3E}">
        <p14:creationId xmlns:p14="http://schemas.microsoft.com/office/powerpoint/2010/main" val="3341812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3B5A31A-6BE2-4518-86A2-B9BEDB058E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40" t="19690" r="22253" b="3646"/>
          <a:stretch/>
        </p:blipFill>
        <p:spPr>
          <a:xfrm>
            <a:off x="6312275" y="2564904"/>
            <a:ext cx="2412776" cy="2285788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75A61C7D-E2CF-497A-A39D-ABFA0D46600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16632"/>
            <a:ext cx="9144000" cy="64516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6.1  </a:t>
            </a: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概述</a:t>
            </a: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82D205D5-DCED-42C0-97A4-7DA78798D922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980728"/>
            <a:ext cx="9036496" cy="5506187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342900" indent="-3429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p"/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非标准设备设计</a:t>
            </a:r>
          </a:p>
          <a:p>
            <a:pPr marL="457200" marR="0" indent="-457200" algn="just" defTabSz="914400" eaLnBrk="1" latinLnBrk="0" hangingPunct="1">
              <a:lnSpc>
                <a:spcPct val="125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常用非标准设备</a:t>
            </a:r>
            <a:r>
              <a:rPr lang="zh-CN" altLang="en-US" sz="28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容器(低压、中压、高压)、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换热器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、塔器、干燥设备、搅拌设备和除尘设备等。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R="0" algn="just" defTabSz="914400" eaLnBrk="1" latinLnBrk="0" hangingPunct="1">
              <a:lnSpc>
                <a:spcPct val="125000"/>
              </a:lnSpc>
              <a:spcBef>
                <a:spcPts val="0"/>
              </a:spcBef>
              <a:buClrTx/>
              <a:buSzTx/>
              <a:defRPr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R="0" algn="just" defTabSz="914400" eaLnBrk="1" latinLnBrk="0" hangingPunct="1">
              <a:lnSpc>
                <a:spcPct val="125000"/>
              </a:lnSpc>
              <a:spcBef>
                <a:spcPts val="0"/>
              </a:spcBef>
              <a:buClrTx/>
              <a:buSzTx/>
              <a:defRPr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R="0" algn="just" defTabSz="914400" eaLnBrk="1" latinLnBrk="0" hangingPunct="1">
              <a:lnSpc>
                <a:spcPct val="125000"/>
              </a:lnSpc>
              <a:spcBef>
                <a:spcPts val="0"/>
              </a:spcBef>
              <a:buClrTx/>
              <a:buSzTx/>
              <a:defRPr/>
            </a:pP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marR="0" indent="-457200" algn="just" defTabSz="914400" eaLnBrk="1" latinLnBrk="0" hangingPunct="1">
              <a:lnSpc>
                <a:spcPct val="125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l"/>
              <a:defRPr/>
            </a:pPr>
            <a:endParaRPr lang="en-US" altLang="zh-CN" sz="2800" b="1" kern="1200" cap="none" spc="0" normalizeH="0" baseline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marR="0" indent="-457200" algn="just" defTabSz="914400" eaLnBrk="1" latinLnBrk="0" hangingPunct="1">
              <a:lnSpc>
                <a:spcPct val="125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zh-CN" altLang="en-US" sz="2800" b="1" kern="1200" cap="none" spc="0" normalizeH="0" baseline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非标准设备设计</a:t>
            </a:r>
            <a:r>
              <a:rPr lang="zh-CN" altLang="en-US" sz="2800" b="1" kern="1200" cap="none" spc="0" normalizeH="0" baseline="0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sz="2800" b="1" kern="1200" cap="none" spc="0" normalizeH="0" baseline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根据工艺要求完成工艺计算，提出</a:t>
            </a:r>
            <a:r>
              <a:rPr lang="zh-CN" altLang="en-US" sz="2800" b="1" kern="1200" cap="none" spc="0" normalizeH="0" baseline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设备型式</a:t>
            </a:r>
            <a:r>
              <a:rPr lang="zh-CN" altLang="en-US" sz="2800" b="1" kern="1200" cap="none" spc="0" normalizeH="0" baseline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</a:t>
            </a:r>
            <a:r>
              <a:rPr lang="zh-CN" altLang="en-US" sz="2800" b="1" kern="1200" cap="none" spc="0" normalizeH="0" baseline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材料</a:t>
            </a:r>
            <a:r>
              <a:rPr lang="zh-CN" altLang="en-US" sz="2800" b="1" kern="1200" cap="none" spc="0" normalizeH="0" baseline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</a:t>
            </a:r>
            <a:r>
              <a:rPr lang="zh-CN" altLang="en-US" sz="2800" b="1" kern="1200" cap="none" spc="0" normalizeH="0" baseline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尺寸和其他要求</a:t>
            </a:r>
            <a:r>
              <a:rPr lang="zh-CN" altLang="en-US" sz="2800" b="1" kern="1200" cap="none" spc="0" normalizeH="0" baseline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，再经过</a:t>
            </a:r>
            <a:r>
              <a:rPr lang="zh-CN" altLang="en-US" sz="2800" b="1" kern="1200" cap="none" spc="0" normalizeH="0" baseline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机械计算及设计</a:t>
            </a:r>
            <a:r>
              <a:rPr lang="zh-CN" altLang="en-US" sz="2800" b="1" kern="1200" cap="none" spc="0" normalizeH="0" baseline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由相关工厂制造。遵循设备设计相关标准规定。                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701B5E-2851-4145-912E-6F46EAFB52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36" t="18144" r="1722" b="12305"/>
          <a:stretch/>
        </p:blipFill>
        <p:spPr>
          <a:xfrm>
            <a:off x="467544" y="2852936"/>
            <a:ext cx="2523411" cy="1872208"/>
          </a:xfrm>
          <a:prstGeom prst="rect">
            <a:avLst/>
          </a:prstGeom>
        </p:spPr>
      </p:pic>
      <p:pic>
        <p:nvPicPr>
          <p:cNvPr id="1026" name="Picture 2" descr="Heat Exchangers, Ss Heat Exchanger, Steel Heat Exchangers, स्टेनलेस ...">
            <a:extLst>
              <a:ext uri="{FF2B5EF4-FFF2-40B4-BE49-F238E27FC236}">
                <a16:creationId xmlns:a16="http://schemas.microsoft.com/office/drawing/2014/main" id="{7C95637C-50A0-46F9-93F1-A0C2B42CF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4" b="11234"/>
          <a:stretch/>
        </p:blipFill>
        <p:spPr bwMode="auto">
          <a:xfrm>
            <a:off x="3101688" y="2888939"/>
            <a:ext cx="3058245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1539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B36DED25-590C-4624-95EF-5EA81F34620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980728"/>
            <a:ext cx="8964295" cy="5037469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457200" indent="-457200" algn="just" eaLnBrk="1" hangingPunct="1">
              <a:lnSpc>
                <a:spcPct val="125000"/>
              </a:lnSpc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化工设备图的基本内容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14350" indent="-514350" algn="just" eaLnBrk="1" hangingPunct="1">
              <a:lnSpc>
                <a:spcPct val="125000"/>
              </a:lnSpc>
              <a:buFont typeface="+mj-lt"/>
              <a:buAutoNum type="arabicPeriod" startAt="2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明细表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说明组成本张图纸的各部件，一般格式如下：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25000"/>
              </a:lnSpc>
            </a:pP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25000"/>
              </a:lnSpc>
            </a:pP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25000"/>
              </a:lnSpc>
            </a:pP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25000"/>
              </a:lnSpc>
            </a:pP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14350" indent="-514350" algn="just" eaLnBrk="1" hangingPunct="1">
              <a:lnSpc>
                <a:spcPct val="125000"/>
              </a:lnSpc>
              <a:buFont typeface="+mj-lt"/>
              <a:buAutoNum type="arabicPeriod" startAt="3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管口表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：将本设备各管口用英文小写字母自上而下按顺序填入表中，表明各管口的位置和规格等。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</a:p>
          <a:p>
            <a:pPr algn="just" eaLnBrk="1" hangingPunct="1">
              <a:lnSpc>
                <a:spcPct val="125000"/>
              </a:lnSpc>
            </a:pP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25000"/>
              </a:lnSpc>
            </a:pP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0175A355-DFEE-4161-9296-3DB01F9BEBAC}"/>
              </a:ext>
            </a:extLst>
          </p:cNvPr>
          <p:cNvGrpSpPr/>
          <p:nvPr/>
        </p:nvGrpSpPr>
        <p:grpSpPr>
          <a:xfrm>
            <a:off x="1353264" y="2204864"/>
            <a:ext cx="6675120" cy="1619250"/>
            <a:chOff x="1118235" y="1753870"/>
            <a:chExt cx="6675120" cy="1619250"/>
          </a:xfrm>
        </p:grpSpPr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AAF1F772-0D6C-43B6-84F8-D7153307FC84}"/>
                </a:ext>
              </a:extLst>
            </p:cNvPr>
            <p:cNvCxnSpPr/>
            <p:nvPr/>
          </p:nvCxnSpPr>
          <p:spPr>
            <a:xfrm>
              <a:off x="5219700" y="2941955"/>
              <a:ext cx="1800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5C597C39-1371-49CF-A3E7-BBB2707B7167}"/>
                </a:ext>
              </a:extLst>
            </p:cNvPr>
            <p:cNvGrpSpPr/>
            <p:nvPr/>
          </p:nvGrpSpPr>
          <p:grpSpPr>
            <a:xfrm>
              <a:off x="1118235" y="1753870"/>
              <a:ext cx="6675120" cy="1619250"/>
              <a:chOff x="1648" y="2423"/>
              <a:chExt cx="10512" cy="2550"/>
            </a:xfrm>
          </p:grpSpPr>
          <p:cxnSp>
            <p:nvCxnSpPr>
              <p:cNvPr id="91" name="直接连接符 90">
                <a:extLst>
                  <a:ext uri="{FF2B5EF4-FFF2-40B4-BE49-F238E27FC236}">
                    <a16:creationId xmlns:a16="http://schemas.microsoft.com/office/drawing/2014/main" id="{31F05179-EB44-4DD6-97DA-49E634587D7A}"/>
                  </a:ext>
                </a:extLst>
              </p:cNvPr>
              <p:cNvCxnSpPr/>
              <p:nvPr/>
            </p:nvCxnSpPr>
            <p:spPr>
              <a:xfrm>
                <a:off x="1648" y="3699"/>
                <a:ext cx="1051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>
                <a:extLst>
                  <a:ext uri="{FF2B5EF4-FFF2-40B4-BE49-F238E27FC236}">
                    <a16:creationId xmlns:a16="http://schemas.microsoft.com/office/drawing/2014/main" id="{413FCDFA-EC2A-4375-8028-CCB824318C02}"/>
                  </a:ext>
                </a:extLst>
              </p:cNvPr>
              <p:cNvCxnSpPr/>
              <p:nvPr/>
            </p:nvCxnSpPr>
            <p:spPr>
              <a:xfrm>
                <a:off x="1648" y="3061"/>
                <a:ext cx="1051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>
                <a:extLst>
                  <a:ext uri="{FF2B5EF4-FFF2-40B4-BE49-F238E27FC236}">
                    <a16:creationId xmlns:a16="http://schemas.microsoft.com/office/drawing/2014/main" id="{48B2E039-F315-414B-89D5-D2EB5788ABEF}"/>
                  </a:ext>
                </a:extLst>
              </p:cNvPr>
              <p:cNvCxnSpPr/>
              <p:nvPr/>
            </p:nvCxnSpPr>
            <p:spPr>
              <a:xfrm>
                <a:off x="2664" y="2423"/>
                <a:ext cx="0" cy="25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>
                <a:extLst>
                  <a:ext uri="{FF2B5EF4-FFF2-40B4-BE49-F238E27FC236}">
                    <a16:creationId xmlns:a16="http://schemas.microsoft.com/office/drawing/2014/main" id="{BDF71702-857E-4A5B-B6CB-65C813A6844F}"/>
                  </a:ext>
                </a:extLst>
              </p:cNvPr>
              <p:cNvCxnSpPr/>
              <p:nvPr/>
            </p:nvCxnSpPr>
            <p:spPr>
              <a:xfrm>
                <a:off x="6973" y="2423"/>
                <a:ext cx="0" cy="25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>
                <a:extLst>
                  <a:ext uri="{FF2B5EF4-FFF2-40B4-BE49-F238E27FC236}">
                    <a16:creationId xmlns:a16="http://schemas.microsoft.com/office/drawing/2014/main" id="{5AA0BB40-6520-493A-BB9D-CCC2FAB910EB}"/>
                  </a:ext>
                </a:extLst>
              </p:cNvPr>
              <p:cNvCxnSpPr/>
              <p:nvPr/>
            </p:nvCxnSpPr>
            <p:spPr>
              <a:xfrm>
                <a:off x="5726" y="2423"/>
                <a:ext cx="0" cy="25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>
                <a:extLst>
                  <a:ext uri="{FF2B5EF4-FFF2-40B4-BE49-F238E27FC236}">
                    <a16:creationId xmlns:a16="http://schemas.microsoft.com/office/drawing/2014/main" id="{C09BE2D7-EF27-4962-BCAF-7F33384C4970}"/>
                  </a:ext>
                </a:extLst>
              </p:cNvPr>
              <p:cNvCxnSpPr/>
              <p:nvPr/>
            </p:nvCxnSpPr>
            <p:spPr>
              <a:xfrm>
                <a:off x="4592" y="2423"/>
                <a:ext cx="0" cy="25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40646307-2C62-41A7-B62F-3EDE3FB3B539}"/>
                  </a:ext>
                </a:extLst>
              </p:cNvPr>
              <p:cNvGrpSpPr/>
              <p:nvPr/>
            </p:nvGrpSpPr>
            <p:grpSpPr>
              <a:xfrm>
                <a:off x="1648" y="2423"/>
                <a:ext cx="10512" cy="2550"/>
                <a:chOff x="1648" y="2423"/>
                <a:chExt cx="10512" cy="2550"/>
              </a:xfrm>
            </p:grpSpPr>
            <p:cxnSp>
              <p:nvCxnSpPr>
                <p:cNvPr id="110" name="直接连接符 109">
                  <a:extLst>
                    <a:ext uri="{FF2B5EF4-FFF2-40B4-BE49-F238E27FC236}">
                      <a16:creationId xmlns:a16="http://schemas.microsoft.com/office/drawing/2014/main" id="{447170D8-C4FB-49B1-A951-CE3E32759FE4}"/>
                    </a:ext>
                  </a:extLst>
                </p:cNvPr>
                <p:cNvCxnSpPr/>
                <p:nvPr/>
              </p:nvCxnSpPr>
              <p:spPr>
                <a:xfrm>
                  <a:off x="1648" y="4973"/>
                  <a:ext cx="1051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接连接符 110">
                  <a:extLst>
                    <a:ext uri="{FF2B5EF4-FFF2-40B4-BE49-F238E27FC236}">
                      <a16:creationId xmlns:a16="http://schemas.microsoft.com/office/drawing/2014/main" id="{B7413062-6054-439B-B906-7D4787AB77B8}"/>
                    </a:ext>
                  </a:extLst>
                </p:cNvPr>
                <p:cNvCxnSpPr/>
                <p:nvPr/>
              </p:nvCxnSpPr>
              <p:spPr>
                <a:xfrm>
                  <a:off x="1648" y="2423"/>
                  <a:ext cx="1051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直接连接符 111">
                  <a:extLst>
                    <a:ext uri="{FF2B5EF4-FFF2-40B4-BE49-F238E27FC236}">
                      <a16:creationId xmlns:a16="http://schemas.microsoft.com/office/drawing/2014/main" id="{54741264-72CA-45DC-B994-489B8A13CB69}"/>
                    </a:ext>
                  </a:extLst>
                </p:cNvPr>
                <p:cNvCxnSpPr/>
                <p:nvPr/>
              </p:nvCxnSpPr>
              <p:spPr>
                <a:xfrm>
                  <a:off x="1648" y="2423"/>
                  <a:ext cx="0" cy="255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接连接符 112">
                  <a:extLst>
                    <a:ext uri="{FF2B5EF4-FFF2-40B4-BE49-F238E27FC236}">
                      <a16:creationId xmlns:a16="http://schemas.microsoft.com/office/drawing/2014/main" id="{DD239C74-964C-4358-9400-A0F0DE936996}"/>
                    </a:ext>
                  </a:extLst>
                </p:cNvPr>
                <p:cNvCxnSpPr/>
                <p:nvPr/>
              </p:nvCxnSpPr>
              <p:spPr>
                <a:xfrm>
                  <a:off x="12149" y="2423"/>
                  <a:ext cx="0" cy="255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8" name="直接连接符 97">
                <a:extLst>
                  <a:ext uri="{FF2B5EF4-FFF2-40B4-BE49-F238E27FC236}">
                    <a16:creationId xmlns:a16="http://schemas.microsoft.com/office/drawing/2014/main" id="{50F9727F-F591-4391-9822-C58F3A72C3E0}"/>
                  </a:ext>
                </a:extLst>
              </p:cNvPr>
              <p:cNvCxnSpPr/>
              <p:nvPr/>
            </p:nvCxnSpPr>
            <p:spPr>
              <a:xfrm>
                <a:off x="10942" y="2423"/>
                <a:ext cx="0" cy="25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>
                <a:extLst>
                  <a:ext uri="{FF2B5EF4-FFF2-40B4-BE49-F238E27FC236}">
                    <a16:creationId xmlns:a16="http://schemas.microsoft.com/office/drawing/2014/main" id="{180358A6-720C-4284-8EC7-7ECB47192FD1}"/>
                  </a:ext>
                </a:extLst>
              </p:cNvPr>
              <p:cNvCxnSpPr/>
              <p:nvPr/>
            </p:nvCxnSpPr>
            <p:spPr>
              <a:xfrm>
                <a:off x="8107" y="2423"/>
                <a:ext cx="0" cy="25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>
                <a:extLst>
                  <a:ext uri="{FF2B5EF4-FFF2-40B4-BE49-F238E27FC236}">
                    <a16:creationId xmlns:a16="http://schemas.microsoft.com/office/drawing/2014/main" id="{8376661F-8866-48E5-BBA6-B2869ECC95E8}"/>
                  </a:ext>
                </a:extLst>
              </p:cNvPr>
              <p:cNvCxnSpPr/>
              <p:nvPr/>
            </p:nvCxnSpPr>
            <p:spPr>
              <a:xfrm>
                <a:off x="9128" y="2423"/>
                <a:ext cx="0" cy="18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707F4884-F975-4EA3-936A-80C794E0A02E}"/>
                  </a:ext>
                </a:extLst>
              </p:cNvPr>
              <p:cNvSpPr txBox="1"/>
              <p:nvPr/>
            </p:nvSpPr>
            <p:spPr>
              <a:xfrm>
                <a:off x="1727" y="4090"/>
                <a:ext cx="943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件</a:t>
                </a:r>
                <a:r>
                  <a:rPr lang="en-US" altLang="zh-CN" sz="140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 </a:t>
                </a:r>
                <a:r>
                  <a:rPr lang="zh-CN" altLang="en-US" sz="140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号</a:t>
                </a:r>
              </a:p>
            </p:txBody>
          </p:sp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1123D270-4997-4F3C-ADEC-4ED0F6E1908F}"/>
                  </a:ext>
                </a:extLst>
              </p:cNvPr>
              <p:cNvSpPr txBox="1"/>
              <p:nvPr/>
            </p:nvSpPr>
            <p:spPr>
              <a:xfrm>
                <a:off x="2669" y="4094"/>
                <a:ext cx="2090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图号或标准号</a:t>
                </a:r>
              </a:p>
            </p:txBody>
          </p: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16338FB8-2E96-4A09-A554-9F63A924F30B}"/>
                  </a:ext>
                </a:extLst>
              </p:cNvPr>
              <p:cNvSpPr txBox="1"/>
              <p:nvPr/>
            </p:nvSpPr>
            <p:spPr>
              <a:xfrm>
                <a:off x="8203" y="3755"/>
                <a:ext cx="865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单重</a:t>
                </a:r>
              </a:p>
            </p:txBody>
          </p:sp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1DE2A86D-B44E-464A-97EF-7C4F47BCC213}"/>
                  </a:ext>
                </a:extLst>
              </p:cNvPr>
              <p:cNvSpPr txBox="1"/>
              <p:nvPr/>
            </p:nvSpPr>
            <p:spPr>
              <a:xfrm>
                <a:off x="7068" y="4094"/>
                <a:ext cx="943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材</a:t>
                </a:r>
                <a:r>
                  <a:rPr lang="en-US" altLang="zh-CN" sz="140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 </a:t>
                </a:r>
                <a:r>
                  <a:rPr lang="zh-CN" altLang="en-US" sz="140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料</a:t>
                </a:r>
              </a:p>
            </p:txBody>
          </p:sp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DD009C37-DED7-48C4-9BD2-3BB0FEFB89E2}"/>
                  </a:ext>
                </a:extLst>
              </p:cNvPr>
              <p:cNvSpPr txBox="1"/>
              <p:nvPr/>
            </p:nvSpPr>
            <p:spPr>
              <a:xfrm>
                <a:off x="5839" y="4094"/>
                <a:ext cx="943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数</a:t>
                </a:r>
                <a:r>
                  <a:rPr lang="en-US" altLang="zh-CN" sz="140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 </a:t>
                </a:r>
                <a:r>
                  <a:rPr lang="zh-CN" altLang="en-US" sz="140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量</a:t>
                </a:r>
              </a:p>
            </p:txBody>
          </p:sp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09DBDC72-54B5-4770-B1A3-9E961AAC54A4}"/>
                  </a:ext>
                </a:extLst>
              </p:cNvPr>
              <p:cNvSpPr txBox="1"/>
              <p:nvPr/>
            </p:nvSpPr>
            <p:spPr>
              <a:xfrm>
                <a:off x="4705" y="4095"/>
                <a:ext cx="943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名</a:t>
                </a:r>
                <a:r>
                  <a:rPr lang="en-US" altLang="zh-CN" sz="140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 </a:t>
                </a:r>
                <a:r>
                  <a:rPr lang="zh-CN" altLang="en-US" sz="140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称</a:t>
                </a:r>
              </a:p>
            </p:txBody>
          </p:sp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61C295C2-61A4-4E7D-B300-3F7AB7FD3643}"/>
                  </a:ext>
                </a:extLst>
              </p:cNvPr>
              <p:cNvSpPr txBox="1"/>
              <p:nvPr/>
            </p:nvSpPr>
            <p:spPr>
              <a:xfrm>
                <a:off x="9533" y="3755"/>
                <a:ext cx="943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总</a:t>
                </a:r>
                <a:r>
                  <a:rPr lang="en-US" altLang="zh-CN" sz="140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 </a:t>
                </a:r>
                <a:r>
                  <a:rPr lang="zh-CN" altLang="en-US" sz="140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重</a:t>
                </a:r>
                <a:r>
                  <a:rPr lang="en-US" altLang="zh-CN" sz="140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 </a:t>
                </a:r>
                <a:endPara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89178C7E-A42B-4433-A9FE-507BC8319115}"/>
                  </a:ext>
                </a:extLst>
              </p:cNvPr>
              <p:cNvSpPr txBox="1"/>
              <p:nvPr/>
            </p:nvSpPr>
            <p:spPr>
              <a:xfrm>
                <a:off x="8901" y="4392"/>
                <a:ext cx="1328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重量</a:t>
                </a:r>
                <a:r>
                  <a:rPr lang="en-US" altLang="zh-CN" sz="140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/kg </a:t>
                </a:r>
                <a:endPara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621D3C51-CA6A-451D-839D-D874FA778D9D}"/>
                  </a:ext>
                </a:extLst>
              </p:cNvPr>
              <p:cNvSpPr txBox="1"/>
              <p:nvPr/>
            </p:nvSpPr>
            <p:spPr>
              <a:xfrm>
                <a:off x="11074" y="4039"/>
                <a:ext cx="943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备</a:t>
                </a:r>
                <a:r>
                  <a:rPr lang="en-US" altLang="zh-CN" sz="140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 </a:t>
                </a:r>
                <a:r>
                  <a:rPr lang="zh-CN" altLang="en-US" sz="140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注</a:t>
                </a:r>
              </a:p>
            </p:txBody>
          </p:sp>
        </p:grpSp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D915BC40-0206-4807-A268-21C460508520}"/>
              </a:ext>
            </a:extLst>
          </p:cNvPr>
          <p:cNvGrpSpPr/>
          <p:nvPr/>
        </p:nvGrpSpPr>
        <p:grpSpPr>
          <a:xfrm>
            <a:off x="1346279" y="5013176"/>
            <a:ext cx="6682105" cy="1624330"/>
            <a:chOff x="1155065" y="4827270"/>
            <a:chExt cx="6682105" cy="1624330"/>
          </a:xfrm>
        </p:grpSpPr>
        <p:cxnSp>
          <p:nvCxnSpPr>
            <p:cNvPr id="132" name="直接连接符 131">
              <a:extLst>
                <a:ext uri="{FF2B5EF4-FFF2-40B4-BE49-F238E27FC236}">
                  <a16:creationId xmlns:a16="http://schemas.microsoft.com/office/drawing/2014/main" id="{92E52A9A-C723-4FF1-87EC-CEE7F390AB35}"/>
                </a:ext>
              </a:extLst>
            </p:cNvPr>
            <p:cNvCxnSpPr/>
            <p:nvPr/>
          </p:nvCxnSpPr>
          <p:spPr>
            <a:xfrm>
              <a:off x="5018405" y="4832350"/>
              <a:ext cx="0" cy="16192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组合 132">
              <a:extLst>
                <a:ext uri="{FF2B5EF4-FFF2-40B4-BE49-F238E27FC236}">
                  <a16:creationId xmlns:a16="http://schemas.microsoft.com/office/drawing/2014/main" id="{3C027725-F888-465B-BE38-C3219E20E436}"/>
                </a:ext>
              </a:extLst>
            </p:cNvPr>
            <p:cNvGrpSpPr/>
            <p:nvPr/>
          </p:nvGrpSpPr>
          <p:grpSpPr>
            <a:xfrm>
              <a:off x="1155065" y="4827270"/>
              <a:ext cx="6682105" cy="1624330"/>
              <a:chOff x="1819" y="7715"/>
              <a:chExt cx="10523" cy="2558"/>
            </a:xfrm>
          </p:grpSpPr>
          <p:grpSp>
            <p:nvGrpSpPr>
              <p:cNvPr id="134" name="组合 133">
                <a:extLst>
                  <a:ext uri="{FF2B5EF4-FFF2-40B4-BE49-F238E27FC236}">
                    <a16:creationId xmlns:a16="http://schemas.microsoft.com/office/drawing/2014/main" id="{1E909C6F-DB4F-4503-91BC-FD1C88943999}"/>
                  </a:ext>
                </a:extLst>
              </p:cNvPr>
              <p:cNvGrpSpPr/>
              <p:nvPr/>
            </p:nvGrpSpPr>
            <p:grpSpPr>
              <a:xfrm>
                <a:off x="1830" y="7719"/>
                <a:ext cx="10512" cy="2550"/>
                <a:chOff x="1648" y="2423"/>
                <a:chExt cx="10512" cy="2550"/>
              </a:xfrm>
            </p:grpSpPr>
            <p:cxnSp>
              <p:nvCxnSpPr>
                <p:cNvPr id="145" name="直接连接符 144">
                  <a:extLst>
                    <a:ext uri="{FF2B5EF4-FFF2-40B4-BE49-F238E27FC236}">
                      <a16:creationId xmlns:a16="http://schemas.microsoft.com/office/drawing/2014/main" id="{6D2EF79F-0358-48C8-98E2-805949F7E7C0}"/>
                    </a:ext>
                  </a:extLst>
                </p:cNvPr>
                <p:cNvCxnSpPr/>
                <p:nvPr/>
              </p:nvCxnSpPr>
              <p:spPr>
                <a:xfrm>
                  <a:off x="1648" y="4973"/>
                  <a:ext cx="1051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接连接符 145">
                  <a:extLst>
                    <a:ext uri="{FF2B5EF4-FFF2-40B4-BE49-F238E27FC236}">
                      <a16:creationId xmlns:a16="http://schemas.microsoft.com/office/drawing/2014/main" id="{2508658B-B6D9-459A-AFB8-453D63A99861}"/>
                    </a:ext>
                  </a:extLst>
                </p:cNvPr>
                <p:cNvCxnSpPr/>
                <p:nvPr/>
              </p:nvCxnSpPr>
              <p:spPr>
                <a:xfrm>
                  <a:off x="1648" y="2423"/>
                  <a:ext cx="1051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接连接符 146">
                  <a:extLst>
                    <a:ext uri="{FF2B5EF4-FFF2-40B4-BE49-F238E27FC236}">
                      <a16:creationId xmlns:a16="http://schemas.microsoft.com/office/drawing/2014/main" id="{DE90E338-5CFF-4223-93A7-0270078F9D42}"/>
                    </a:ext>
                  </a:extLst>
                </p:cNvPr>
                <p:cNvCxnSpPr/>
                <p:nvPr/>
              </p:nvCxnSpPr>
              <p:spPr>
                <a:xfrm>
                  <a:off x="1648" y="2423"/>
                  <a:ext cx="0" cy="255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直接连接符 147">
                  <a:extLst>
                    <a:ext uri="{FF2B5EF4-FFF2-40B4-BE49-F238E27FC236}">
                      <a16:creationId xmlns:a16="http://schemas.microsoft.com/office/drawing/2014/main" id="{D60181A2-8B5E-4944-870D-7EF8CDE70AFC}"/>
                    </a:ext>
                  </a:extLst>
                </p:cNvPr>
                <p:cNvCxnSpPr/>
                <p:nvPr/>
              </p:nvCxnSpPr>
              <p:spPr>
                <a:xfrm>
                  <a:off x="12149" y="2423"/>
                  <a:ext cx="0" cy="255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5" name="直接连接符 134">
                <a:extLst>
                  <a:ext uri="{FF2B5EF4-FFF2-40B4-BE49-F238E27FC236}">
                    <a16:creationId xmlns:a16="http://schemas.microsoft.com/office/drawing/2014/main" id="{2B41BA64-3496-4E0D-B8CB-549871BD5449}"/>
                  </a:ext>
                </a:extLst>
              </p:cNvPr>
              <p:cNvCxnSpPr/>
              <p:nvPr/>
            </p:nvCxnSpPr>
            <p:spPr>
              <a:xfrm>
                <a:off x="1819" y="8548"/>
                <a:ext cx="1051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>
                <a:extLst>
                  <a:ext uri="{FF2B5EF4-FFF2-40B4-BE49-F238E27FC236}">
                    <a16:creationId xmlns:a16="http://schemas.microsoft.com/office/drawing/2014/main" id="{52192874-B3EA-418E-B51A-5EE741DA8122}"/>
                  </a:ext>
                </a:extLst>
              </p:cNvPr>
              <p:cNvCxnSpPr/>
              <p:nvPr/>
            </p:nvCxnSpPr>
            <p:spPr>
              <a:xfrm>
                <a:off x="1830" y="9377"/>
                <a:ext cx="1051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>
                <a:extLst>
                  <a:ext uri="{FF2B5EF4-FFF2-40B4-BE49-F238E27FC236}">
                    <a16:creationId xmlns:a16="http://schemas.microsoft.com/office/drawing/2014/main" id="{8A60A6BF-AA13-4019-8639-141B1A98B7A8}"/>
                  </a:ext>
                </a:extLst>
              </p:cNvPr>
              <p:cNvCxnSpPr/>
              <p:nvPr/>
            </p:nvCxnSpPr>
            <p:spPr>
              <a:xfrm>
                <a:off x="3571" y="7723"/>
                <a:ext cx="0" cy="25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>
                <a:extLst>
                  <a:ext uri="{FF2B5EF4-FFF2-40B4-BE49-F238E27FC236}">
                    <a16:creationId xmlns:a16="http://schemas.microsoft.com/office/drawing/2014/main" id="{8CF3D337-F65A-4C77-A859-E0F45CB86347}"/>
                  </a:ext>
                </a:extLst>
              </p:cNvPr>
              <p:cNvCxnSpPr/>
              <p:nvPr/>
            </p:nvCxnSpPr>
            <p:spPr>
              <a:xfrm>
                <a:off x="10117" y="7716"/>
                <a:ext cx="0" cy="25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>
                <a:extLst>
                  <a:ext uri="{FF2B5EF4-FFF2-40B4-BE49-F238E27FC236}">
                    <a16:creationId xmlns:a16="http://schemas.microsoft.com/office/drawing/2014/main" id="{670B3A49-EBA7-4CF1-89A7-24240A1F8AFE}"/>
                  </a:ext>
                </a:extLst>
              </p:cNvPr>
              <p:cNvCxnSpPr/>
              <p:nvPr/>
            </p:nvCxnSpPr>
            <p:spPr>
              <a:xfrm>
                <a:off x="5689" y="7715"/>
                <a:ext cx="0" cy="25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" name="文本框 139">
                <a:extLst>
                  <a:ext uri="{FF2B5EF4-FFF2-40B4-BE49-F238E27FC236}">
                    <a16:creationId xmlns:a16="http://schemas.microsoft.com/office/drawing/2014/main" id="{1C5A42C9-B241-435F-9BD5-860EC7F88BE8}"/>
                  </a:ext>
                </a:extLst>
              </p:cNvPr>
              <p:cNvSpPr txBox="1"/>
              <p:nvPr/>
            </p:nvSpPr>
            <p:spPr>
              <a:xfrm>
                <a:off x="2156" y="7892"/>
                <a:ext cx="1090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件</a:t>
                </a:r>
                <a:r>
                  <a:rPr lang="en-US" altLang="zh-CN" sz="140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  </a:t>
                </a:r>
                <a:r>
                  <a:rPr lang="zh-CN" altLang="en-US" sz="140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号</a:t>
                </a:r>
              </a:p>
            </p:txBody>
          </p:sp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A6671B5D-5CA6-4789-BE57-83B4AA71D491}"/>
                  </a:ext>
                </a:extLst>
              </p:cNvPr>
              <p:cNvSpPr txBox="1"/>
              <p:nvPr/>
            </p:nvSpPr>
            <p:spPr>
              <a:xfrm>
                <a:off x="3914" y="7892"/>
                <a:ext cx="1432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公称尺寸</a:t>
                </a:r>
              </a:p>
            </p:txBody>
          </p:sp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FD98292D-8A59-4A7C-BA2A-38F4309EFD40}"/>
                  </a:ext>
                </a:extLst>
              </p:cNvPr>
              <p:cNvSpPr txBox="1"/>
              <p:nvPr/>
            </p:nvSpPr>
            <p:spPr>
              <a:xfrm>
                <a:off x="5818" y="7892"/>
                <a:ext cx="2085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连接尺寸标准</a:t>
                </a:r>
              </a:p>
            </p:txBody>
          </p:sp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6DC83903-0271-446C-B9BB-56A293FDDF09}"/>
                  </a:ext>
                </a:extLst>
              </p:cNvPr>
              <p:cNvSpPr txBox="1"/>
              <p:nvPr/>
            </p:nvSpPr>
            <p:spPr>
              <a:xfrm>
                <a:off x="8220" y="7892"/>
                <a:ext cx="1759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连接面形式</a:t>
                </a:r>
              </a:p>
            </p:txBody>
          </p:sp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76069AF2-AA05-4A0B-9624-8CCA65841200}"/>
                  </a:ext>
                </a:extLst>
              </p:cNvPr>
              <p:cNvSpPr txBox="1"/>
              <p:nvPr/>
            </p:nvSpPr>
            <p:spPr>
              <a:xfrm>
                <a:off x="10375" y="7895"/>
                <a:ext cx="1759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用途或名称</a:t>
                </a:r>
              </a:p>
            </p:txBody>
          </p:sp>
        </p:grpSp>
      </p:grpSp>
      <p:sp>
        <p:nvSpPr>
          <p:cNvPr id="48" name="Rectangle 2">
            <a:extLst>
              <a:ext uri="{FF2B5EF4-FFF2-40B4-BE49-F238E27FC236}">
                <a16:creationId xmlns:a16="http://schemas.microsoft.com/office/drawing/2014/main" id="{5C773792-B2C9-4CAF-BA9A-59B7DF1E807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116632"/>
            <a:ext cx="9144000" cy="64516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6.3  </a:t>
            </a: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化工设备图（条件图）</a:t>
            </a:r>
          </a:p>
        </p:txBody>
      </p:sp>
    </p:spTree>
    <p:extLst>
      <p:ext uri="{BB962C8B-B14F-4D97-AF65-F5344CB8AC3E}">
        <p14:creationId xmlns:p14="http://schemas.microsoft.com/office/powerpoint/2010/main" val="33978919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0A7ECE2A-ED4D-48C7-B61F-2CCA82DB5F7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980728"/>
            <a:ext cx="8964295" cy="642246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457200" indent="-457200" algn="just" eaLnBrk="1" hangingPunct="1">
              <a:lnSpc>
                <a:spcPct val="125000"/>
              </a:lnSpc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化工设备图的基本内容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14350" indent="-514350" algn="just" eaLnBrk="1" hangingPunct="1">
              <a:lnSpc>
                <a:spcPct val="125000"/>
              </a:lnSpc>
              <a:buFont typeface="+mj-lt"/>
              <a:buAutoNum type="arabicPeriod" startAt="4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技术特性表：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将设备设计、制造、使用的主要参数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设计压力、工作压力、设计温度、工作温度、各部件的材质、焊缝系数、腐蚀裕度、物料名称、容器类别及专用化工设备的接触物料的特性等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技术特性以列表方式表示，供施工、检验、生产执行；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14350" indent="-514350" algn="just" eaLnBrk="1" hangingPunct="1">
              <a:lnSpc>
                <a:spcPct val="125000"/>
              </a:lnSpc>
              <a:buFont typeface="+mj-lt"/>
              <a:buAutoNum type="arabicPeriod" startAt="4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技术要求：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以文字对化工设备的技术条件，应该遵守和达到的技术指标等，逐条书写清楚；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14350" indent="-514350" algn="just" eaLnBrk="1" hangingPunct="1">
              <a:lnSpc>
                <a:spcPct val="125000"/>
              </a:lnSpc>
              <a:buFont typeface="+mj-lt"/>
              <a:buAutoNum type="arabicPeriod" startAt="4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注：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常写在技术要求的下方，用来补充说明技术要求范围外，但又必须作出交待的问题。</a:t>
            </a:r>
          </a:p>
          <a:p>
            <a:pPr marL="514350" indent="-514350" algn="just" eaLnBrk="1" hangingPunct="1">
              <a:lnSpc>
                <a:spcPct val="125000"/>
              </a:lnSpc>
              <a:buFont typeface="+mj-lt"/>
              <a:buAutoNum type="arabicPeriod" startAt="3"/>
            </a:pP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14350" indent="-514350" algn="just" eaLnBrk="1" hangingPunct="1">
              <a:lnSpc>
                <a:spcPct val="125000"/>
              </a:lnSpc>
              <a:buFont typeface="+mj-lt"/>
              <a:buAutoNum type="arabicPeriod" startAt="3"/>
            </a:pPr>
            <a:endParaRPr lang="zh-CN" altLang="en-US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25000"/>
              </a:lnSpc>
            </a:pP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25000"/>
              </a:lnSpc>
            </a:pP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8AA8B00-7BE6-4FE5-85C0-F4D20658509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116632"/>
            <a:ext cx="9144000" cy="64516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6.3  </a:t>
            </a: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化工设备图（条件图）</a:t>
            </a:r>
          </a:p>
        </p:txBody>
      </p:sp>
    </p:spTree>
    <p:extLst>
      <p:ext uri="{BB962C8B-B14F-4D97-AF65-F5344CB8AC3E}">
        <p14:creationId xmlns:p14="http://schemas.microsoft.com/office/powerpoint/2010/main" val="38999014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CA02DABD-8E78-450C-BEDD-F9B2D4C93EB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980728"/>
            <a:ext cx="8964295" cy="651653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457200" indent="-457200" algn="just" eaLnBrk="1" hangingPunct="1">
              <a:lnSpc>
                <a:spcPct val="125000"/>
              </a:lnSpc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化工设备图的绘制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94658BE-1A02-43BA-A722-6FAB5E222C9A}"/>
              </a:ext>
            </a:extLst>
          </p:cNvPr>
          <p:cNvSpPr/>
          <p:nvPr/>
        </p:nvSpPr>
        <p:spPr>
          <a:xfrm>
            <a:off x="303213" y="2757098"/>
            <a:ext cx="1415772" cy="497957"/>
          </a:xfrm>
          <a:prstGeom prst="rect">
            <a:avLst/>
          </a:prstGeom>
          <a:noFill/>
          <a:ln w="12700">
            <a:noFill/>
          </a:ln>
        </p:spPr>
        <p:txBody>
          <a:bodyPr wrap="none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绘制方法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7B3227-3B59-42FC-8088-6AA4558D4ECD}"/>
              </a:ext>
            </a:extLst>
          </p:cNvPr>
          <p:cNvSpPr/>
          <p:nvPr/>
        </p:nvSpPr>
        <p:spPr>
          <a:xfrm>
            <a:off x="2051696" y="2132856"/>
            <a:ext cx="6708775" cy="1746440"/>
          </a:xfrm>
          <a:prstGeom prst="rect">
            <a:avLst/>
          </a:prstGeom>
          <a:noFill/>
          <a:ln w="127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lstStyle/>
          <a:p>
            <a:pPr marL="342900" indent="-342900"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对已有设备测绘，主要用于仿制已有设备或对现有设备进行革新改造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；</a:t>
            </a:r>
            <a:endParaRPr lang="en-US" altLang="zh-CN" sz="2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依据化工工艺人员提供的“设备设计条件单”进行设计和绘制。</a:t>
            </a:r>
            <a:endParaRPr lang="zh-CN" altLang="en-US" sz="2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0EAB9BFF-7FAD-4687-BAA4-029E9638D948}"/>
              </a:ext>
            </a:extLst>
          </p:cNvPr>
          <p:cNvSpPr/>
          <p:nvPr/>
        </p:nvSpPr>
        <p:spPr>
          <a:xfrm>
            <a:off x="1746571" y="2437751"/>
            <a:ext cx="256850" cy="1136650"/>
          </a:xfrm>
          <a:prstGeom prst="leftBrace">
            <a:avLst>
              <a:gd name="adj1" fmla="val 40981"/>
              <a:gd name="adj2" fmla="val 50000"/>
            </a:avLst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E198195-5C9F-4D35-ACDE-113DDF32ED8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116632"/>
            <a:ext cx="9144000" cy="64516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6.3  </a:t>
            </a: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化工设备图（条件图）</a:t>
            </a:r>
          </a:p>
        </p:txBody>
      </p:sp>
    </p:spTree>
    <p:extLst>
      <p:ext uri="{BB962C8B-B14F-4D97-AF65-F5344CB8AC3E}">
        <p14:creationId xmlns:p14="http://schemas.microsoft.com/office/powerpoint/2010/main" val="36201556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69E596EF-307B-4C54-AB54-0A878928DE1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980728"/>
            <a:ext cx="8964295" cy="4512902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457200" indent="-457200" algn="just" eaLnBrk="1" hangingPunct="1">
              <a:lnSpc>
                <a:spcPct val="125000"/>
              </a:lnSpc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化工设备图的绘制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14350" indent="-514350" algn="just" eaLnBrk="1" hangingPunct="1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化工设备图的视图选择</a:t>
            </a:r>
            <a:endParaRPr kumimoji="1" lang="en-US" altLang="zh-CN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latinLnBrk="0">
              <a:lnSpc>
                <a:spcPct val="125000"/>
              </a:lnSpc>
              <a:buFont typeface="+mj-lt"/>
              <a:buAutoNum type="arabicPeriod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选择主视图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按设备的工作位置，使主视图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充分表达其工作原理、装配关系及主要零部件的形状结构；</a:t>
            </a:r>
          </a:p>
          <a:p>
            <a:pPr marL="457200" indent="-457200" algn="just" latinLnBrk="0">
              <a:lnSpc>
                <a:spcPct val="125000"/>
              </a:lnSpc>
              <a:buFont typeface="+mj-lt"/>
              <a:buAutoNum type="arabicPeriod"/>
            </a:pPr>
            <a:r>
              <a:rPr lang="en-US" altLang="zh-CN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确定其他基本视图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根据设备结构特点，确定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基本视图数量及其他基本视图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，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以补充表达设备主要装配关系、形状、结构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latinLnBrk="0">
              <a:lnSpc>
                <a:spcPct val="125000"/>
              </a:lnSpc>
              <a:buFont typeface="+mj-lt"/>
              <a:buAutoNum type="arabicPeriod"/>
            </a:pPr>
            <a:r>
              <a:rPr lang="en-US" altLang="zh-CN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选择辅助视图和表达方法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根据化工设备结构，采用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局部放大图，局部视图及剖视、剖面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等表达方法补充表达基本视图的不足，将设备各部分的形状结构表达清楚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0C73C06-449B-44D1-ABAB-CB0E8654CFF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116632"/>
            <a:ext cx="9144000" cy="64516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6.3  </a:t>
            </a: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化工设备图（条件图）</a:t>
            </a:r>
          </a:p>
        </p:txBody>
      </p:sp>
    </p:spTree>
    <p:extLst>
      <p:ext uri="{BB962C8B-B14F-4D97-AF65-F5344CB8AC3E}">
        <p14:creationId xmlns:p14="http://schemas.microsoft.com/office/powerpoint/2010/main" val="17809316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B1350D8C-95CB-4666-B62D-55E68CF6DEF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980728"/>
            <a:ext cx="8964295" cy="1267206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457200" indent="-457200" algn="just" eaLnBrk="1" hangingPunct="1">
              <a:lnSpc>
                <a:spcPct val="125000"/>
              </a:lnSpc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化工设备图的绘制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14350" indent="-514350" algn="just" eaLnBrk="1" hangingPunct="1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化工设备图的视图选择</a:t>
            </a:r>
            <a:endParaRPr kumimoji="1" lang="en-US" altLang="zh-CN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6E03CABD-71F3-4689-8352-51B8B4007EBD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600" y="2348880"/>
            <a:ext cx="6138799" cy="4254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0B792639-5C86-4B59-B4B9-BD1410AEBF4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116632"/>
            <a:ext cx="9144000" cy="64516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6.3  </a:t>
            </a: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化工设备图（条件图）</a:t>
            </a:r>
          </a:p>
        </p:txBody>
      </p:sp>
    </p:spTree>
    <p:extLst>
      <p:ext uri="{BB962C8B-B14F-4D97-AF65-F5344CB8AC3E}">
        <p14:creationId xmlns:p14="http://schemas.microsoft.com/office/powerpoint/2010/main" val="12603704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D6A98E07-B6D4-49DE-B521-B08856A9689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980728"/>
            <a:ext cx="8964295" cy="4974567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457200" indent="-457200" algn="just" eaLnBrk="1" hangingPunct="1">
              <a:lnSpc>
                <a:spcPct val="125000"/>
              </a:lnSpc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化工设备图的绘制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14350" indent="-514350" algn="just" eaLnBrk="1" hangingPunct="1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化工设备图的绘制步骤</a:t>
            </a:r>
            <a:endParaRPr kumimoji="1" lang="en-US" altLang="zh-CN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latinLnBrk="0">
              <a:lnSpc>
                <a:spcPct val="125000"/>
              </a:lnSpc>
              <a:buFont typeface="+mj-lt"/>
              <a:buAutoNum type="arabicPeriod"/>
            </a:pPr>
            <a:r>
              <a:rPr lang="en-US" altLang="zh-CN" sz="2400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确定绘图比例、选择图幅，布置图面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幅面代号为：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A0、A1、A2、A3、A4，也允许用规定的加长幅面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；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latinLnBrk="0">
              <a:lnSpc>
                <a:spcPct val="125000"/>
              </a:lnSpc>
              <a:buFont typeface="+mj-lt"/>
              <a:buAutoNum type="arabicPeriod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确定视图表达方案：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画出主要基准线，从主视图画起，左（俯）视图配合一起画。一般沿着装配干线，先画主体、后画两部件；先画外件、后画内件；先定位、后画形状。基本视图完成后，再画局部放大图等辅助视图。</a:t>
            </a:r>
          </a:p>
          <a:p>
            <a:pPr marL="457200" indent="-457200" algn="just" latinLnBrk="0">
              <a:lnSpc>
                <a:spcPct val="125000"/>
              </a:lnSpc>
              <a:buFont typeface="+mj-lt"/>
              <a:buAutoNum type="arabicPeriod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标注尺寸：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不论采用何种比例，图样中所标注的尺寸数值都必须是机件的</a:t>
            </a:r>
            <a:r>
              <a:rPr lang="en-US" altLang="zh-CN" sz="24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实际尺寸，尺寸单位为毫米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8ABC8BA-C2AE-491C-A12A-D050F16DC4E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116632"/>
            <a:ext cx="9144000" cy="64516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6.3  </a:t>
            </a: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化工设备图（条件图）</a:t>
            </a:r>
          </a:p>
        </p:txBody>
      </p:sp>
    </p:spTree>
    <p:extLst>
      <p:ext uri="{BB962C8B-B14F-4D97-AF65-F5344CB8AC3E}">
        <p14:creationId xmlns:p14="http://schemas.microsoft.com/office/powerpoint/2010/main" val="19774607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9F6C3044-AC5F-4702-864D-21007283D1D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980728"/>
            <a:ext cx="8964295" cy="2904128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457200" indent="-457200" algn="just" eaLnBrk="1" hangingPunct="1">
              <a:lnSpc>
                <a:spcPct val="125000"/>
              </a:lnSpc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化工设备图的绘制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14350" indent="-514350" algn="just" eaLnBrk="1" hangingPunct="1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化工设备图的绘制步骤</a:t>
            </a:r>
            <a:endParaRPr kumimoji="1" lang="en-US" altLang="zh-CN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latinLnBrk="0">
              <a:lnSpc>
                <a:spcPct val="125000"/>
              </a:lnSpc>
              <a:buFont typeface="+mj-lt"/>
              <a:buAutoNum type="arabicPeriod" startAt="3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标注尺寸：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800100" lvl="1" indent="-342900"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尺寸种类：规格性能尺寸、装配尺寸、安装尺寸、外形尺寸等；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800100" lvl="1" indent="-342900"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尺寸基准：设备筒体和封头的中心线和轴线；设备筒体和封头焊接时的环焊缝；设备容器法兰的端面；设备支座的底面。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0A6A0254-9CA3-449B-B83A-D1ACDA0A7B8C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75"/>
          <a:stretch/>
        </p:blipFill>
        <p:spPr bwMode="auto">
          <a:xfrm>
            <a:off x="768614" y="3913051"/>
            <a:ext cx="7606772" cy="2813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DC03A2C9-A801-41F1-947D-A415922CBE2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116632"/>
            <a:ext cx="9144000" cy="64516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6.3  </a:t>
            </a: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化工设备图（条件图）</a:t>
            </a:r>
          </a:p>
        </p:txBody>
      </p:sp>
    </p:spTree>
    <p:extLst>
      <p:ext uri="{BB962C8B-B14F-4D97-AF65-F5344CB8AC3E}">
        <p14:creationId xmlns:p14="http://schemas.microsoft.com/office/powerpoint/2010/main" val="14231671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E902FBB3-C6B7-4576-A86A-DB5E4C3682F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980728"/>
            <a:ext cx="6012160" cy="566706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457200" indent="-457200" algn="just" eaLnBrk="1" hangingPunct="1">
              <a:lnSpc>
                <a:spcPct val="125000"/>
              </a:lnSpc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化工设备图的绘制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14350" indent="-514350" algn="just" eaLnBrk="1" hangingPunct="1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化工设备图的绘制步骤</a:t>
            </a:r>
            <a:endParaRPr kumimoji="1" lang="en-US" altLang="zh-CN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latinLnBrk="0">
              <a:lnSpc>
                <a:spcPct val="125000"/>
              </a:lnSpc>
              <a:buFont typeface="+mj-lt"/>
              <a:buAutoNum type="arabicPeriod" startAt="3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标注尺寸：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筒体尺寸：标注内容、壁厚和高度（或长度）。</a:t>
            </a:r>
          </a:p>
          <a:p>
            <a:pPr marL="342900" indent="-342900" eaLnBrk="1" hangingPunct="1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封头尺寸：标注壁厚和封头高（包括直边高度）。</a:t>
            </a:r>
          </a:p>
          <a:p>
            <a:pPr marL="342900" indent="-342900" eaLnBrk="1" hangingPunct="1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管口尺寸：标注规格尺寸和伸出长度。</a:t>
            </a:r>
          </a:p>
          <a:p>
            <a:pPr lvl="1" eaLnBrk="1" hangingPunct="1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  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规格尺寸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：直径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×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壁厚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 eaLnBrk="1" hangingPunct="1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（无缝钢管为外径，卷焊钢管为内径）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 eaLnBrk="1" hangingPunct="1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  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伸出长度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：管口在设备上的伸出长度，    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 eaLnBrk="1" hangingPunct="1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 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一般标注管法兰端面到接管中心线和         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 eaLnBrk="1" hangingPunct="1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 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相接零件（如筒体和封头）外表面交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 eaLnBrk="1" hangingPunct="1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 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点间的距离。</a:t>
            </a:r>
          </a:p>
          <a:p>
            <a:pPr algn="just" latinLnBrk="0">
              <a:lnSpc>
                <a:spcPct val="125000"/>
              </a:lnSpc>
            </a:pP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F43BD43A-AA11-4F31-9659-10147B3C4F74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3" t="6817" r="12261" b="9099"/>
          <a:stretch/>
        </p:blipFill>
        <p:spPr bwMode="auto">
          <a:xfrm>
            <a:off x="5799381" y="1988840"/>
            <a:ext cx="3312368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61B3F4C0-BFC9-4A97-A44A-3B4639E4A9A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116632"/>
            <a:ext cx="9144000" cy="64516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6.3  </a:t>
            </a: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化工设备图（条件图）</a:t>
            </a:r>
          </a:p>
        </p:txBody>
      </p:sp>
    </p:spTree>
    <p:extLst>
      <p:ext uri="{BB962C8B-B14F-4D97-AF65-F5344CB8AC3E}">
        <p14:creationId xmlns:p14="http://schemas.microsoft.com/office/powerpoint/2010/main" val="28814496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>
            <a:extLst>
              <a:ext uri="{FF2B5EF4-FFF2-40B4-BE49-F238E27FC236}">
                <a16:creationId xmlns:a16="http://schemas.microsoft.com/office/drawing/2014/main" id="{9FF52303-A245-40A0-A506-B8F8E13C0D1E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80"/>
          <a:stretch/>
        </p:blipFill>
        <p:spPr bwMode="auto">
          <a:xfrm>
            <a:off x="4499992" y="4077072"/>
            <a:ext cx="2908900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691CB87D-93D8-4B28-A00B-CE5A451DD51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980728"/>
            <a:ext cx="9036496" cy="3893117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457200" indent="-457200" algn="just" eaLnBrk="1" hangingPunct="1">
              <a:lnSpc>
                <a:spcPct val="125000"/>
              </a:lnSpc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化工设备图的绘制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14350" indent="-514350" algn="just" eaLnBrk="1" hangingPunct="1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化工设备图的绘制步骤</a:t>
            </a:r>
            <a:endParaRPr kumimoji="1" lang="en-US" altLang="zh-CN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>
              <a:lnSpc>
                <a:spcPct val="114000"/>
              </a:lnSpc>
              <a:buFont typeface="+mj-lt"/>
              <a:buAutoNum type="arabicPeriod" startAt="4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编写零部件序号和管口符号：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 algn="just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编写零部件序号</a:t>
            </a:r>
          </a:p>
          <a:p>
            <a:pPr marL="914400" lvl="1" indent="-457200" algn="just">
              <a:lnSpc>
                <a:spcPct val="114000"/>
              </a:lnSpc>
              <a:buFont typeface="+mj-lt"/>
              <a:buAutoNum type="arabicPeriod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所有零部件都须编写序号，同一结构、规格和材料的零部件编成同一件号，并且一般只标注一次。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914400" lvl="1" indent="-457200" algn="just">
              <a:lnSpc>
                <a:spcPct val="114000"/>
              </a:lnSpc>
              <a:buFont typeface="+mj-lt"/>
              <a:buAutoNum type="arabicPeriod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直接组成设备的零部件（如薄衬层、厚衬层、厚涂层等）不论有无零部件图，均需编写件号。</a:t>
            </a:r>
          </a:p>
          <a:p>
            <a:pPr marL="914400" lvl="1" indent="-457200" algn="just">
              <a:lnSpc>
                <a:spcPct val="114000"/>
              </a:lnSpc>
              <a:buFont typeface="+mj-lt"/>
              <a:buAutoNum type="arabicPeriod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外购部件作为一种部件编号。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6D1283-27EB-442B-A208-253A39CBA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5797" y="5013176"/>
            <a:ext cx="1684763" cy="144016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F47C032B-6BF3-4ABE-905B-668B093DA82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116632"/>
            <a:ext cx="9144000" cy="64516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6.3  </a:t>
            </a: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化工设备图（条件图）</a:t>
            </a:r>
          </a:p>
        </p:txBody>
      </p:sp>
    </p:spTree>
    <p:extLst>
      <p:ext uri="{BB962C8B-B14F-4D97-AF65-F5344CB8AC3E}">
        <p14:creationId xmlns:p14="http://schemas.microsoft.com/office/powerpoint/2010/main" val="29116757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3B7C4964-9B45-46B6-840D-685B66B4116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980728"/>
            <a:ext cx="9036496" cy="5226431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457200" indent="-457200" algn="just" eaLnBrk="1" hangingPunct="1">
              <a:lnSpc>
                <a:spcPct val="125000"/>
              </a:lnSpc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化工设备图的绘制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14350" indent="-514350" algn="just" eaLnBrk="1" hangingPunct="1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化工设备图的绘制步骤</a:t>
            </a:r>
            <a:endParaRPr kumimoji="1" lang="en-US" altLang="zh-CN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>
              <a:lnSpc>
                <a:spcPct val="114000"/>
              </a:lnSpc>
              <a:buFont typeface="+mj-lt"/>
              <a:buAutoNum type="arabicPeriod" startAt="4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编写零部件序号和管口符号：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 algn="just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编写管口符号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914400" lvl="1" indent="-457200" algn="just">
              <a:lnSpc>
                <a:spcPct val="114000"/>
              </a:lnSpc>
              <a:buFont typeface="+mj-lt"/>
              <a:buAutoNum type="arabicPeriod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符号一律注写在各视图中管口的投影旁，一般注写在尺寸线的外侧，同一接管在主、俯视图应重复注写。</a:t>
            </a:r>
          </a:p>
          <a:p>
            <a:pPr marL="914400" lvl="1" indent="-457200" algn="just">
              <a:lnSpc>
                <a:spcPct val="114000"/>
              </a:lnSpc>
              <a:buFont typeface="+mj-lt"/>
              <a:buAutoNum type="arabicPeriod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符口符号一律用小写字母（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，∙∙∙）编写，字体大小一般与零部件件号相同。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914400" lvl="1" indent="-457200" algn="just">
              <a:lnSpc>
                <a:spcPct val="114000"/>
              </a:lnSpc>
              <a:buFont typeface="+mj-lt"/>
              <a:buAutoNum type="arabicPeriod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规格、用途及连接面形式不同的管口，需单独编号，而规格、用途及连接面形式完全相同的管口，则编为同一个符号，但需要符号的右下角加注阿拉伯数字以示区别，如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a2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，∙∙∙。</a:t>
            </a:r>
          </a:p>
          <a:p>
            <a:pPr marL="914400" lvl="1" indent="-457200" algn="just">
              <a:lnSpc>
                <a:spcPct val="114000"/>
              </a:lnSpc>
              <a:buFont typeface="+mj-lt"/>
              <a:buAutoNum type="arabicPeriod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管口符号从主视图的左下方开始，顺时针方向依次编写，其他视图（或管品方位图）上的管口符号，则应按主视图中对应符号注写。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1F62CCE-92B8-4C29-B3E9-EB84D5FC7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278" y="1052736"/>
            <a:ext cx="3913971" cy="1859441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B5F94029-1314-4AB3-A411-DAE439CABD9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116632"/>
            <a:ext cx="9144000" cy="64516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6.3  </a:t>
            </a: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化工设备图（条件图）</a:t>
            </a:r>
          </a:p>
        </p:txBody>
      </p:sp>
    </p:spTree>
    <p:extLst>
      <p:ext uri="{BB962C8B-B14F-4D97-AF65-F5344CB8AC3E}">
        <p14:creationId xmlns:p14="http://schemas.microsoft.com/office/powerpoint/2010/main" val="2576709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3BE31841-600F-406B-938B-7B81C4E3BA9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16632"/>
            <a:ext cx="9144000" cy="64516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6.1  </a:t>
            </a: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概述</a:t>
            </a: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04CA1F35-13F6-443A-A9FD-D237B5CD73F5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980728"/>
            <a:ext cx="9036496" cy="3351751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342900" indent="-3429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p"/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化工设备标准化</a:t>
            </a:r>
          </a:p>
          <a:p>
            <a:pPr marL="0" marR="0" indent="457200" algn="just" defTabSz="914400" eaLnBrk="1" latinLnBrk="0" hangingPunct="1">
              <a:lnSpc>
                <a:spcPct val="125000"/>
              </a:lnSpc>
              <a:spcBef>
                <a:spcPts val="0"/>
              </a:spcBef>
              <a:buClrTx/>
              <a:buSzTx/>
              <a:buFont typeface="Wingdings" panose="05000000000000000000" charset="0"/>
              <a:buNone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化工设备设计向标准化推进，有些原来属于非标准设备的化工装置，已逐步走向系列化、定型化，已形成了一些标准图纸，有些还有了定点生产厂家，如换热器系列、容器系列、搪玻璃设备系列等。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marR="0" indent="457200" algn="just" defTabSz="914400" eaLnBrk="1" latinLnBrk="0" hangingPunct="1">
              <a:lnSpc>
                <a:spcPct val="125000"/>
              </a:lnSpc>
              <a:spcBef>
                <a:spcPts val="0"/>
              </a:spcBef>
              <a:buClrTx/>
              <a:buSzTx/>
              <a:buFont typeface="Wingdings" panose="05000000000000000000" charset="0"/>
              <a:buNone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在非标准设备设计时，应尽量采用已标准化的图纸。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7976718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98938A2D-9A58-4BC8-AC01-30CC44E8940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980728"/>
            <a:ext cx="9036496" cy="2487027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457200" indent="-457200" algn="just" eaLnBrk="1" hangingPunct="1">
              <a:lnSpc>
                <a:spcPct val="125000"/>
              </a:lnSpc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化工设备图的绘制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14350" indent="-514350" algn="just" eaLnBrk="1" hangingPunct="1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化工设备图的绘制步骤</a:t>
            </a:r>
            <a:endParaRPr kumimoji="1" lang="en-US" altLang="zh-CN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latinLnBrk="0">
              <a:lnSpc>
                <a:spcPct val="114000"/>
              </a:lnSpc>
              <a:buFont typeface="+mj-lt"/>
              <a:buAutoNum type="arabicPeriod" startAt="5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填写明细栏和接管表：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800100" lvl="1" indent="-342900" algn="just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明细栏的零部件序号应与图中的零部件件号一致；</a:t>
            </a:r>
          </a:p>
          <a:p>
            <a:pPr marL="800100" lvl="1" indent="-342900" algn="just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接管表中管口符号与图中接管符号应一致。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0C337E-6659-4B13-851A-1170EBB55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21" y="3491488"/>
            <a:ext cx="8893960" cy="2160240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17786470-3DEA-44F4-AF79-3FFDF0F472B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116632"/>
            <a:ext cx="9144000" cy="64516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6.3  </a:t>
            </a: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化工设备图（条件图）</a:t>
            </a:r>
          </a:p>
        </p:txBody>
      </p:sp>
    </p:spTree>
    <p:extLst>
      <p:ext uri="{BB962C8B-B14F-4D97-AF65-F5344CB8AC3E}">
        <p14:creationId xmlns:p14="http://schemas.microsoft.com/office/powerpoint/2010/main" val="35201767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146C72D-C83C-4A1E-88F0-45494AF3C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3284984"/>
            <a:ext cx="8928992" cy="3279932"/>
          </a:xfrm>
          <a:prstGeom prst="rect">
            <a:avLst/>
          </a:prstGeom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55A86737-8108-4B37-9C7F-ACB769DE557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980728"/>
            <a:ext cx="9036496" cy="2487027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457200" indent="-457200" algn="just" eaLnBrk="1" hangingPunct="1">
              <a:lnSpc>
                <a:spcPct val="125000"/>
              </a:lnSpc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化工设备图的绘制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14350" indent="-514350" algn="just" eaLnBrk="1" hangingPunct="1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化工设备图的绘制步骤</a:t>
            </a:r>
            <a:endParaRPr kumimoji="1" lang="en-US" altLang="zh-CN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latinLnBrk="0">
              <a:lnSpc>
                <a:spcPct val="114000"/>
              </a:lnSpc>
              <a:buFont typeface="+mj-lt"/>
              <a:buAutoNum type="arabicPeriod" startAt="5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填写明细栏和接管表：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800100" lvl="1" indent="-342900" algn="just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明细栏的零部件序号应与图中的零部件件号一致；</a:t>
            </a:r>
          </a:p>
          <a:p>
            <a:pPr marL="800100" lvl="1" indent="-342900" algn="just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接管表中管口符号与图中接管符号应一致。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ECFC277-1270-4CF2-B458-E057155FF0D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116632"/>
            <a:ext cx="9144000" cy="64516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6.3  </a:t>
            </a: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化工设备图（条件图）</a:t>
            </a:r>
          </a:p>
        </p:txBody>
      </p:sp>
    </p:spTree>
    <p:extLst>
      <p:ext uri="{BB962C8B-B14F-4D97-AF65-F5344CB8AC3E}">
        <p14:creationId xmlns:p14="http://schemas.microsoft.com/office/powerpoint/2010/main" val="2058554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0E29451C-E248-426B-8CE2-867D8186AF4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980728"/>
            <a:ext cx="9036496" cy="4030783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457200" indent="-457200" algn="just" eaLnBrk="1" hangingPunct="1">
              <a:lnSpc>
                <a:spcPct val="125000"/>
              </a:lnSpc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化工设备图的绘制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14350" indent="-514350" algn="just" eaLnBrk="1" hangingPunct="1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化工设备图的绘制步骤</a:t>
            </a:r>
            <a:endParaRPr kumimoji="1" lang="en-US" altLang="zh-CN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latinLnBrk="0">
              <a:lnSpc>
                <a:spcPct val="114000"/>
              </a:lnSpc>
              <a:buFont typeface="+mj-lt"/>
              <a:buAutoNum type="arabicPeriod" startAt="6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填写技术特性表、编写技术要求、填标题栏：</a:t>
            </a:r>
          </a:p>
          <a:p>
            <a:pPr marL="817880" lvl="1" indent="-360680" algn="just">
              <a:lnSpc>
                <a:spcPct val="114000"/>
              </a:lnSpc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填写技术特性表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：填写设计压力、设计温度、工作温度、工作压力、物料名称等；</a:t>
            </a:r>
            <a:endParaRPr lang="zh-CN" altLang="en-US" sz="2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817880" lvl="1" indent="-360680" algn="just">
              <a:lnSpc>
                <a:spcPct val="114000"/>
              </a:lnSpc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编写技术要求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</a:t>
            </a:r>
            <a:r>
              <a:rPr lang="en-US" altLang="zh-CN" sz="22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填入设备在制造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、</a:t>
            </a:r>
            <a:r>
              <a:rPr lang="en-US" altLang="zh-CN" sz="22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检验、安装等方面的要求、方法和指标，设备保温、防腐蚀等要求及设备制造所需依据的通用技术条件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；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817880" lvl="1" indent="-360680" algn="just">
              <a:lnSpc>
                <a:spcPct val="114000"/>
              </a:lnSpc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填写标题栏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</a:t>
            </a:r>
            <a:r>
              <a:rPr lang="en-US" altLang="zh-CN" sz="22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标题栏填写设备名称、规格等内容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9B851AF-17D2-4479-86A2-89257DC034D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116632"/>
            <a:ext cx="9144000" cy="64516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6.3  </a:t>
            </a: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化工设备图（条件图）</a:t>
            </a:r>
          </a:p>
        </p:txBody>
      </p:sp>
    </p:spTree>
    <p:extLst>
      <p:ext uri="{BB962C8B-B14F-4D97-AF65-F5344CB8AC3E}">
        <p14:creationId xmlns:p14="http://schemas.microsoft.com/office/powerpoint/2010/main" val="28682659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32B9255D-EE86-4BCB-840E-BDE1F9C497A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980728"/>
            <a:ext cx="9036496" cy="1712456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457200" indent="-457200" algn="just" eaLnBrk="1" hangingPunct="1">
              <a:lnSpc>
                <a:spcPct val="125000"/>
              </a:lnSpc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化工设备图的绘制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14350" indent="-514350" algn="just" eaLnBrk="1" hangingPunct="1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化工设备图的绘制步骤</a:t>
            </a:r>
            <a:endParaRPr kumimoji="1" lang="en-US" altLang="zh-CN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latinLnBrk="0">
              <a:lnSpc>
                <a:spcPct val="114000"/>
              </a:lnSpc>
              <a:buFont typeface="+mj-lt"/>
              <a:buAutoNum type="arabicPeriod" startAt="6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填写技术特性表、编写技术要求、填标题栏：</a:t>
            </a:r>
          </a:p>
        </p:txBody>
      </p:sp>
      <p:graphicFrame>
        <p:nvGraphicFramePr>
          <p:cNvPr id="4" name="Object 5">
            <a:extLst>
              <a:ext uri="{FF2B5EF4-FFF2-40B4-BE49-F238E27FC236}">
                <a16:creationId xmlns:a16="http://schemas.microsoft.com/office/drawing/2014/main" id="{58EE31A7-4F02-4AEC-B565-933EB726AF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3845982"/>
              </p:ext>
            </p:extLst>
          </p:nvPr>
        </p:nvGraphicFramePr>
        <p:xfrm>
          <a:off x="1635180" y="2693184"/>
          <a:ext cx="5978117" cy="4120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7" name="Image" r:id="rId5" imgW="23989839" imgH="26641829" progId="Photoshop.Image.8">
                  <p:embed/>
                </p:oleObj>
              </mc:Choice>
              <mc:Fallback>
                <p:oleObj name="Image" r:id="rId5" imgW="23989839" imgH="26641829" progId="Photoshop.Image.8">
                  <p:embed/>
                  <p:pic>
                    <p:nvPicPr>
                      <p:cNvPr id="34820" name="Object 5">
                        <a:extLst>
                          <a:ext uri="{FF2B5EF4-FFF2-40B4-BE49-F238E27FC236}">
                            <a16:creationId xmlns:a16="http://schemas.microsoft.com/office/drawing/2014/main" id="{75425641-AD56-47F9-8118-4EDD174AE6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5180" y="2693184"/>
                        <a:ext cx="5978117" cy="41201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E1D6AF74-044C-46CC-84F8-EDB8525672D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116632"/>
            <a:ext cx="9144000" cy="64516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6.3  </a:t>
            </a: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化工设备图（条件图）</a:t>
            </a:r>
          </a:p>
        </p:txBody>
      </p:sp>
    </p:spTree>
    <p:extLst>
      <p:ext uri="{BB962C8B-B14F-4D97-AF65-F5344CB8AC3E}">
        <p14:creationId xmlns:p14="http://schemas.microsoft.com/office/powerpoint/2010/main" val="29601922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9D18FEF3-7951-47B8-AC4B-AFF37320858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980728"/>
            <a:ext cx="9036496" cy="517045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457200" indent="-457200" algn="just" eaLnBrk="1" hangingPunct="1">
              <a:lnSpc>
                <a:spcPct val="125000"/>
              </a:lnSpc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化工设备图的阅读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latinLnBrk="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化工设备图读图的基本要求</a:t>
            </a:r>
          </a:p>
          <a:p>
            <a:pPr marL="720725" lvl="1" indent="-263525" algn="just">
              <a:lnSpc>
                <a:spcPct val="125000"/>
              </a:lnSpc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了解设备的性能，作用和工作原理；</a:t>
            </a:r>
          </a:p>
          <a:p>
            <a:pPr marL="720725" lvl="1" indent="-263525" algn="just">
              <a:lnSpc>
                <a:spcPct val="125000"/>
              </a:lnSpc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了解各零件之间的装配关系和各零部件的装拆顺序；</a:t>
            </a:r>
          </a:p>
          <a:p>
            <a:pPr marL="720725" lvl="1" indent="-263525" algn="just">
              <a:lnSpc>
                <a:spcPct val="125000"/>
              </a:lnSpc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了解设备各零部件主要形状、结构和作用、整个设备的结构；</a:t>
            </a:r>
          </a:p>
          <a:p>
            <a:pPr marL="720725" lvl="1" indent="-263525" algn="just">
              <a:lnSpc>
                <a:spcPct val="125000"/>
              </a:lnSpc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了解设备在设计、制造、检验和安装等方面的技术要求。</a:t>
            </a:r>
            <a:endParaRPr lang="en-US" altLang="zh-CN" sz="2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>
              <a:lnSpc>
                <a:spcPct val="125000"/>
              </a:lnSpc>
              <a:buClr>
                <a:srgbClr val="000000"/>
              </a:buClr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阅读化工设备图的方法和步骤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 algn="just">
              <a:lnSpc>
                <a:spcPct val="125000"/>
              </a:lnSpc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US" altLang="zh-CN" sz="2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概括了解；</a:t>
            </a:r>
          </a:p>
          <a:p>
            <a:pPr lvl="1" algn="just">
              <a:lnSpc>
                <a:spcPct val="125000"/>
              </a:lnSpc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视图分析；</a:t>
            </a:r>
          </a:p>
          <a:p>
            <a:pPr lvl="1" algn="just">
              <a:lnSpc>
                <a:spcPct val="125000"/>
              </a:lnSpc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零部件分析；</a:t>
            </a:r>
          </a:p>
          <a:p>
            <a:pPr lvl="1" algn="just">
              <a:lnSpc>
                <a:spcPct val="125000"/>
              </a:lnSpc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设备分析。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4B8658B-5F26-447D-B16C-E438E6329BC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116632"/>
            <a:ext cx="9144000" cy="64516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6.3  </a:t>
            </a: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化工设备图（条件图）</a:t>
            </a:r>
          </a:p>
        </p:txBody>
      </p:sp>
    </p:spTree>
    <p:extLst>
      <p:ext uri="{BB962C8B-B14F-4D97-AF65-F5344CB8AC3E}">
        <p14:creationId xmlns:p14="http://schemas.microsoft.com/office/powerpoint/2010/main" val="14213261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EEEA8772-2851-4FC0-B866-5C6F3590838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980728"/>
            <a:ext cx="9036496" cy="588385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457200" indent="-457200" algn="just" eaLnBrk="1" hangingPunct="1">
              <a:lnSpc>
                <a:spcPct val="125000"/>
              </a:lnSpc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化工设备设计条件图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设计竞赛）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5000"/>
              </a:lnSpc>
              <a:buFont typeface="+mj-lt"/>
              <a:buAutoNum type="arabicPeriod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设备简图</a:t>
            </a:r>
          </a:p>
          <a:p>
            <a:pPr algn="just" eaLnBrk="1" hangingPunct="1">
              <a:lnSpc>
                <a:spcPct val="125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单线条绘成的简图，表示工艺设计所要求的设备结构型式、尺寸、设备上的管口及其初步方位。 </a:t>
            </a:r>
          </a:p>
          <a:p>
            <a:pPr marL="457200" indent="-457200" algn="just" eaLnBrk="1" hangingPunct="1">
              <a:lnSpc>
                <a:spcPct val="125000"/>
              </a:lnSpc>
              <a:buFont typeface="+mj-lt"/>
              <a:buAutoNum type="arabicPeriod" startAt="2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技术特性指标</a:t>
            </a:r>
          </a:p>
          <a:p>
            <a:pPr algn="just" eaLnBrk="1" hangingPunct="1">
              <a:lnSpc>
                <a:spcPct val="125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列表给出工艺要求，如设备操作压力和温度、介质及其状态、材质、容积、传热面积、搅拌器形式、功率、转速、传动方式以及安装、保温等各项要求。 </a:t>
            </a:r>
          </a:p>
          <a:p>
            <a:pPr marL="457200" indent="-457200" algn="just" eaLnBrk="1" hangingPunct="1">
              <a:lnSpc>
                <a:spcPct val="125000"/>
              </a:lnSpc>
              <a:buFont typeface="+mj-lt"/>
              <a:buAutoNum type="arabicPeriod" startAt="3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管口表</a:t>
            </a:r>
          </a:p>
          <a:p>
            <a:pPr algn="just" eaLnBrk="1" hangingPunct="1">
              <a:lnSpc>
                <a:spcPct val="125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列表注明各管口的符号、公称尺寸和压力、连接面形式、用途等。 </a:t>
            </a:r>
          </a:p>
          <a:p>
            <a:pPr algn="just" eaLnBrk="1" hangingPunct="1">
              <a:lnSpc>
                <a:spcPct val="125000"/>
              </a:lnSpc>
            </a:pP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0681837-3E3D-497E-AE95-841BC12299C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116632"/>
            <a:ext cx="9144000" cy="64516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6.3  </a:t>
            </a: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化工设备图（条件图）</a:t>
            </a:r>
          </a:p>
        </p:txBody>
      </p:sp>
    </p:spTree>
    <p:extLst>
      <p:ext uri="{BB962C8B-B14F-4D97-AF65-F5344CB8AC3E}">
        <p14:creationId xmlns:p14="http://schemas.microsoft.com/office/powerpoint/2010/main" val="2300151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8878EDB-EC2C-4AD8-B40B-5F3970E4E05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16632"/>
            <a:ext cx="9144000" cy="64516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6.1  </a:t>
            </a: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概述</a:t>
            </a: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85310CDE-5D49-49EF-B281-4312943A1A33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980728"/>
            <a:ext cx="9036496" cy="4820679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342900" indent="-3429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p"/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化工设备设计的原则 </a:t>
            </a:r>
          </a:p>
          <a:p>
            <a:pPr marL="342900" indent="-342900" algn="just" eaLnBrk="1" latinLnBrk="0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合理性：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满足工艺过程对设备的要求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，设备与工艺流程、生产规模、操作条件、控制水平相适应，同时又充分发挥设备能力。</a:t>
            </a:r>
          </a:p>
          <a:p>
            <a:pPr marL="342900" indent="-342900" algn="just" eaLnBrk="1" latinLnBrk="0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先进性：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设备的生产能力、转化率、收率、效率、自控水平等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尽可能达到先进水平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；设备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操作范围宽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，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易于调节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，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控制方便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</a:p>
          <a:p>
            <a:pPr marL="342900" indent="-342900" algn="just" eaLnBrk="1" latinLnBrk="0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经济性：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投资省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，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消耗低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，生产费用和运行费用低，结构简单，节约材料，易于制造、安装操作维修方便，三废少。 </a:t>
            </a:r>
          </a:p>
          <a:p>
            <a:pPr marL="342900" indent="-342900" algn="just" eaLnBrk="1" latinLnBrk="0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安全性：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安全可靠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，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操作稳定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，弹性大，劳动强度小，无事故隐患；对工艺和建筑、地基、厂房等无苛刻要求；尽量避免高温高压高空作业，尽量不使用有毒有害的设备附件附料。</a:t>
            </a:r>
          </a:p>
        </p:txBody>
      </p:sp>
    </p:spTree>
    <p:extLst>
      <p:ext uri="{BB962C8B-B14F-4D97-AF65-F5344CB8AC3E}">
        <p14:creationId xmlns:p14="http://schemas.microsoft.com/office/powerpoint/2010/main" val="3739479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ivoli Water">
            <a:extLst>
              <a:ext uri="{FF2B5EF4-FFF2-40B4-BE49-F238E27FC236}">
                <a16:creationId xmlns:a16="http://schemas.microsoft.com/office/drawing/2014/main" id="{59DA1190-A266-47EC-ABC7-6607AD0964C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429980"/>
            <a:ext cx="4536504" cy="304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FF7D9C95-423F-4D7F-9DCB-CFAB09F6B33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16632"/>
            <a:ext cx="9144000" cy="64516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6.2  </a:t>
            </a: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典型化工设备选用和设计方法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5E7023C-54A7-4CB9-A854-31B6AE3FAD7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980728"/>
            <a:ext cx="9036496" cy="651653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457200" indent="-4572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泵的选用与设计方法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D1E6D85-105D-4DA8-A949-F7BB2AF834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933056"/>
            <a:ext cx="3744416" cy="2808312"/>
          </a:xfrm>
          <a:prstGeom prst="rect">
            <a:avLst/>
          </a:prstGeom>
        </p:spPr>
      </p:pic>
      <p:pic>
        <p:nvPicPr>
          <p:cNvPr id="2052" name="Picture 4" descr="Gear Pump Animated Gif Images at Best Animations">
            <a:extLst>
              <a:ext uri="{FF2B5EF4-FFF2-40B4-BE49-F238E27FC236}">
                <a16:creationId xmlns:a16="http://schemas.microsoft.com/office/drawing/2014/main" id="{C024FBC7-DD97-4CE4-87F7-8BF21FC107A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294" y="4278388"/>
            <a:ext cx="3059855" cy="230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699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/>
          <p:nvPr>
            <p:custDataLst>
              <p:tags r:id="rId1"/>
            </p:custDataLst>
          </p:nvPr>
        </p:nvSpPr>
        <p:spPr>
          <a:xfrm>
            <a:off x="0" y="116632"/>
            <a:ext cx="9144000" cy="64516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6.2  </a:t>
            </a: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典型化工设备选用和设计方法</a:t>
            </a:r>
          </a:p>
        </p:txBody>
      </p:sp>
      <p:sp>
        <p:nvSpPr>
          <p:cNvPr id="162821" name="Rectangle 5"/>
          <p:cNvSpPr/>
          <p:nvPr>
            <p:custDataLst>
              <p:tags r:id="rId2"/>
            </p:custDataLst>
          </p:nvPr>
        </p:nvSpPr>
        <p:spPr>
          <a:xfrm>
            <a:off x="0" y="980728"/>
            <a:ext cx="9036496" cy="4435958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457200" indent="-4572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泵的选用与设计方法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marR="0" indent="0" algn="just" defTabSz="914400" eaLnBrk="1" latinLnBrk="0" hangingPunct="1">
              <a:lnSpc>
                <a:spcPct val="125000"/>
              </a:lnSpc>
              <a:spcBef>
                <a:spcPts val="0"/>
              </a:spcBef>
              <a:buClrTx/>
              <a:buSzTx/>
              <a:buFont typeface="Wingdings" panose="05000000000000000000" charset="0"/>
              <a:buNone/>
              <a:defRPr/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 收集基础数据</a:t>
            </a:r>
          </a:p>
          <a:p>
            <a:pPr marL="342900" marR="0" indent="-342900" algn="just" defTabSz="914400" eaLnBrk="1" latinLnBrk="0" hangingPunct="1">
              <a:lnSpc>
                <a:spcPct val="125000"/>
              </a:lnSpc>
              <a:spcBef>
                <a:spcPts val="0"/>
              </a:spcBef>
              <a:buClr>
                <a:srgbClr val="000000"/>
              </a:buClr>
              <a:buSzTx/>
              <a:buFont typeface="Wingdings" panose="05000000000000000000" charset="0"/>
              <a:buChar char="Ø"/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介质物性：介质名称、输送条件下的物理性质(如粘度、蒸汽压、腐蚀性、毒性及易燃易爆等)；介质中所含固体颗粒直径和含量；介质中气体的含量。</a:t>
            </a:r>
          </a:p>
          <a:p>
            <a:pPr marL="342900" marR="0" indent="-342900" algn="just" defTabSz="914400" eaLnBrk="1" latinLnBrk="0" hangingPunct="1">
              <a:lnSpc>
                <a:spcPct val="125000"/>
              </a:lnSpc>
              <a:spcBef>
                <a:spcPts val="0"/>
              </a:spcBef>
              <a:buClr>
                <a:srgbClr val="000000"/>
              </a:buClr>
              <a:buSzTx/>
              <a:buFont typeface="Wingdings" panose="05000000000000000000" charset="0"/>
              <a:buChar char="Ø"/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操作条件：</a:t>
            </a:r>
            <a:r>
              <a:rPr lang="zh-CN" altLang="en-US" b="1" i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</a:t>
            </a:r>
            <a:r>
              <a:rPr lang="zh-CN" altLang="en-US" b="1" i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、操作温度下的</a:t>
            </a:r>
            <a:r>
              <a:rPr lang="zh-CN" altLang="en-US" b="1" i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</a:t>
            </a:r>
            <a:r>
              <a:rPr lang="zh-CN" altLang="en-US" b="1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、间歇或连续操作等。</a:t>
            </a:r>
          </a:p>
          <a:p>
            <a:pPr marL="342900" marR="0" indent="-342900" algn="just" defTabSz="914400" eaLnBrk="1" latinLnBrk="0" hangingPunct="1">
              <a:lnSpc>
                <a:spcPct val="125000"/>
              </a:lnSpc>
              <a:spcBef>
                <a:spcPts val="0"/>
              </a:spcBef>
              <a:buClr>
                <a:srgbClr val="000000"/>
              </a:buClr>
              <a:buSzTx/>
              <a:buFont typeface="Wingdings" panose="05000000000000000000" charset="0"/>
              <a:buChar char="Ø"/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泵所在位置情况：环境温度，海拔高度，装置平立面要求，送液高度，送液路程，进口和排出侧设备液面至泵中心距离及管线当量长度等。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E799DDD-94C5-400C-B1D1-B70A41B07F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42" r="14085"/>
          <a:stretch/>
        </p:blipFill>
        <p:spPr>
          <a:xfrm>
            <a:off x="7955868" y="1052736"/>
            <a:ext cx="1080628" cy="9353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0A5FADB-019C-4D3A-B155-8374587D9BC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16632"/>
            <a:ext cx="9144000" cy="64516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6.2  </a:t>
            </a: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典型化工设备选用和设计方法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2B9D5AF-46DA-4EEC-8CE6-3C61E9D7DD3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980728"/>
            <a:ext cx="9036496" cy="5359288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457200" indent="-4572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泵的选用与设计方法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14350" indent="-514350" algn="just" eaLnBrk="1" hangingPunct="1">
              <a:lnSpc>
                <a:spcPct val="125000"/>
              </a:lnSpc>
              <a:spcBef>
                <a:spcPts val="0"/>
              </a:spcBef>
              <a:buFont typeface="+mj-lt"/>
              <a:buAutoNum type="arabicPeriod" startAt="2"/>
              <a:defRPr/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确定泵的流量和扬程</a:t>
            </a:r>
          </a:p>
          <a:p>
            <a:pPr marL="342900" marR="0" indent="-342900" algn="just" defTabSz="914400" eaLnBrk="1" latinLnBrk="0" hangingPunct="1">
              <a:lnSpc>
                <a:spcPct val="125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流量</a:t>
            </a:r>
          </a:p>
          <a:p>
            <a:pPr marL="800100" lvl="1" indent="-3429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charset="0"/>
              <a:buChar char="Ø"/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泵的流量决定于物料衡算，确定泵流量应考虑装置的富余能力及装置各设备能力的协调；</a:t>
            </a:r>
          </a:p>
          <a:p>
            <a:pPr marL="800100" lvl="1" indent="-3429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charset="0"/>
              <a:buChar char="Ø"/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给出流量范围选泵时以最大流量为基础；只给出正常流量，选用安全系数1.1~1.2。流量通常换算成体积流量。</a:t>
            </a:r>
            <a:r>
              <a:rPr lang="zh-CN" altLang="en-US" b="1" kern="1200" cap="none" spc="0" normalizeH="0" baseline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</a:t>
            </a:r>
          </a:p>
          <a:p>
            <a:pPr marL="342900" indent="-342900" algn="just" defTabSz="914400" eaLnBrk="1" latinLnBrk="0" hangingPunct="1">
              <a:lnSpc>
                <a:spcPct val="125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扬程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800100" lvl="1" indent="-3429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按泵的布置情况，液体输送距离及高度，利用柏努利方程计算泵的扬程，再采用安全系数1.05~1.1；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800100" lvl="1" indent="-342900"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尽可能采用现场数据。 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BA9E66-C79E-4A22-A4F7-4888D88FBC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42" r="14085"/>
          <a:stretch/>
        </p:blipFill>
        <p:spPr>
          <a:xfrm>
            <a:off x="7955868" y="1052736"/>
            <a:ext cx="1080628" cy="93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12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cf09c9dd-8972-49b0-aa30-a20b098e616d"/>
  <p:tag name="COMMONDATA" val="eyJoZGlkIjoiZjFlMzg1MTZlOWQ0ZThhMGVkZDA2MzNlMjAwY2IyOD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10cf2b2-fed8-461b-82ee-c4049700d342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Theme1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黑体"/>
        <a:cs typeface=""/>
      </a:majorFont>
      <a:minorFont>
        <a:latin typeface="Arial"/>
        <a:ea typeface="华文中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</TotalTime>
  <Words>4911</Words>
  <Application>Microsoft Office PowerPoint</Application>
  <PresentationFormat>全屏显示(4:3)</PresentationFormat>
  <Paragraphs>459</Paragraphs>
  <Slides>55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2" baseType="lpstr">
      <vt:lpstr>微软雅黑</vt:lpstr>
      <vt:lpstr>Arial</vt:lpstr>
      <vt:lpstr>Cambria Math</vt:lpstr>
      <vt:lpstr>Times New Roman</vt:lpstr>
      <vt:lpstr>Wingdings</vt:lpstr>
      <vt:lpstr>Theme1</vt:lpstr>
      <vt:lpstr>Image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化工过程分析与开发</dc:title>
  <dc:creator>pqyuan</dc:creator>
  <cp:lastModifiedBy>Yuan Pei-Qing</cp:lastModifiedBy>
  <cp:revision>1039</cp:revision>
  <dcterms:created xsi:type="dcterms:W3CDTF">2000-06-20T12:20:00Z</dcterms:created>
  <dcterms:modified xsi:type="dcterms:W3CDTF">2023-02-12T09:13:22Z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0A67DF3634424E8CB99C4E24CF98A4B8</vt:lpwstr>
  </property>
  <property fmtid="{D5CDD505-2E9C-101B-9397-08002B2CF9AE}" pid="3" name="KSOProductBuildVer">
    <vt:lpwstr>2052-11.1.0.13703</vt:lpwstr>
  </property>
</Properties>
</file>